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Layout+xml" PartName="/ppt/slideLayouts/slideLayout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94" r:id="rId3"/>
    <p:sldId id="256" r:id="rId4"/>
    <p:sldId id="276" r:id="rId5"/>
    <p:sldId id="288" r:id="rId6"/>
    <p:sldId id="287" r:id="rId7"/>
    <p:sldId id="289" r:id="rId8"/>
    <p:sldId id="290" r:id="rId9"/>
    <p:sldId id="277" r:id="rId10"/>
    <p:sldId id="257" r:id="rId11"/>
    <p:sldId id="258"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62" r:id="rId25"/>
    <p:sldId id="279" r:id="rId26"/>
    <p:sldId id="275" r:id="rId27"/>
    <p:sldId id="291" r:id="rId28"/>
    <p:sldId id="278" r:id="rId29"/>
    <p:sldId id="280" r:id="rId30"/>
    <p:sldId id="282" r:id="rId31"/>
    <p:sldId id="281" r:id="rId32"/>
    <p:sldId id="283" r:id="rId33"/>
    <p:sldId id="285" r:id="rId3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sans titre" id="{E91A9603-CD1F-4C73-9548-3E9602AE8932}">
          <p14:sldIdLst>
            <p14:sldId id="256"/>
            <p14:sldId id="25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28" autoAdjust="0"/>
  </p:normalViewPr>
  <p:slideViewPr>
    <p:cSldViewPr snapToGrid="0">
      <p:cViewPr>
        <p:scale>
          <a:sx n="71" d="100"/>
          <a:sy n="71" d="100"/>
        </p:scale>
        <p:origin x="-702"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CF38307-5D44-420B-A4A0-2FC379C9B6A7}" type="datetimeFigureOut">
              <a:rPr lang="fr-FR" smtClean="0"/>
              <a:pPr/>
              <a:t>01/09/2022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66D066-270F-4141-9AA6-E69D552320C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366D066-270F-4141-9AA6-E69D552320C6}"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L'arbre à pain est monoïque, c'est à dire qu'il porte des fleurs mâles et femelles sur le même arbre. Néanmoins, l'arbre à pain a en général perdu son pouvoir de reproduction par graine. Il est multiplié essentiellement par drageonnage, ou bouturage des racines.</a:t>
            </a:r>
          </a:p>
          <a:p>
            <a:endParaRPr lang="fr-FR" dirty="0"/>
          </a:p>
        </p:txBody>
      </p:sp>
      <p:sp>
        <p:nvSpPr>
          <p:cNvPr id="4" name="Espace réservé du numéro de diapositive 3"/>
          <p:cNvSpPr>
            <a:spLocks noGrp="1"/>
          </p:cNvSpPr>
          <p:nvPr>
            <p:ph type="sldNum" sz="quarter" idx="10"/>
          </p:nvPr>
        </p:nvSpPr>
        <p:spPr/>
        <p:txBody>
          <a:bodyPr/>
          <a:lstStyle/>
          <a:p>
            <a:fld id="{7366D066-270F-4141-9AA6-E69D552320C6}"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kern="1200" dirty="0" smtClean="0">
                <a:solidFill>
                  <a:schemeClr val="tx1"/>
                </a:solidFill>
                <a:latin typeface="+mn-lt"/>
                <a:ea typeface="+mn-ea"/>
                <a:cs typeface="+mn-cs"/>
              </a:rPr>
              <a:t>Choisir des racines saines et non endommagées, poussant juste sous la surface du sol.</a:t>
            </a:r>
          </a:p>
          <a:p>
            <a:pPr lvl="0"/>
            <a:r>
              <a:rPr lang="fr-FR" sz="1200" kern="1200" dirty="0" smtClean="0">
                <a:solidFill>
                  <a:schemeClr val="tx1"/>
                </a:solidFill>
                <a:latin typeface="+mn-lt"/>
                <a:ea typeface="+mn-ea"/>
                <a:cs typeface="+mn-cs"/>
              </a:rPr>
              <a:t>Utiliser ayant un diamètre de 3- 4 cm pour les meilleurs résultats.</a:t>
            </a:r>
          </a:p>
          <a:p>
            <a:pPr lvl="0"/>
            <a:r>
              <a:rPr lang="fr-FR" sz="1200" kern="1200" dirty="0" smtClean="0">
                <a:solidFill>
                  <a:schemeClr val="tx1"/>
                </a:solidFill>
                <a:latin typeface="+mn-lt"/>
                <a:ea typeface="+mn-ea"/>
                <a:cs typeface="+mn-cs"/>
              </a:rPr>
              <a:t>Placer les pousses des racines et les boutures dans un lit de culture.</a:t>
            </a:r>
          </a:p>
          <a:p>
            <a:pPr lvl="0"/>
            <a:r>
              <a:rPr lang="fr-FR" sz="1200" kern="1200" dirty="0" smtClean="0">
                <a:solidFill>
                  <a:schemeClr val="tx1"/>
                </a:solidFill>
                <a:latin typeface="+mn-lt"/>
                <a:ea typeface="+mn-ea"/>
                <a:cs typeface="+mn-cs"/>
              </a:rPr>
              <a:t>Placer les boutures soit horizontalement ou à un angle de 45°.</a:t>
            </a:r>
          </a:p>
          <a:p>
            <a:pPr lvl="0"/>
            <a:r>
              <a:rPr lang="fr-FR" sz="1200" kern="1200" dirty="0" smtClean="0">
                <a:solidFill>
                  <a:schemeClr val="tx1"/>
                </a:solidFill>
                <a:latin typeface="+mn-lt"/>
                <a:ea typeface="+mn-ea"/>
                <a:cs typeface="+mn-cs"/>
              </a:rPr>
              <a:t>Développement des pousses à partir des bourgeons adventifs.</a:t>
            </a:r>
          </a:p>
          <a:p>
            <a:endParaRPr lang="fr-FR" dirty="0"/>
          </a:p>
        </p:txBody>
      </p:sp>
      <p:sp>
        <p:nvSpPr>
          <p:cNvPr id="4" name="Espace réservé du numéro de diapositive 3"/>
          <p:cNvSpPr>
            <a:spLocks noGrp="1"/>
          </p:cNvSpPr>
          <p:nvPr>
            <p:ph type="sldNum" sz="quarter" idx="10"/>
          </p:nvPr>
        </p:nvSpPr>
        <p:spPr/>
        <p:txBody>
          <a:bodyPr/>
          <a:lstStyle/>
          <a:p>
            <a:fld id="{7366D066-270F-4141-9AA6-E69D552320C6}"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767ACAA-C5B6-ADF1-603D-6DC55799BA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E855F97B-3A2C-A0E6-76DB-6CD685E83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B1A6A6DE-A626-F7DF-1072-2096E838AA44}"/>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A66FA1F2-7CC1-D12F-C9A6-E4FB7BB1EC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41C3C3F-19E9-CAA2-0438-5C74A0FB15C5}"/>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183586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EA95147-47A3-E7D3-EEBD-573AEDFFA1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C4A9541-892A-0F7F-448B-699F0C0ABE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95553A0-8FF5-7DA0-2BB7-16D0619E3709}"/>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36509B92-1D64-F7AF-90D3-CB239F9FB2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B0238F6-49AB-EC7A-958A-F4840E436033}"/>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53672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D9ADB529-3190-9DDA-13CC-2F4A460FEF0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CE7E7EB7-C494-D968-1C08-E0525CFB32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EEE5B3E-D244-C099-6559-D4EBD6CF6DB8}"/>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AAC4F7EF-31E6-6BEB-B986-BFC470CD93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048413F-DB1E-7C15-7CE5-49EBECE8564C}"/>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74121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A66D365-DAD0-E6C4-5CFF-E18D18360F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1F6CAD8-F5A9-063C-2132-A64B0BE1518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AEDC9DA-658E-B7CE-952E-C5A3AC9FD6AC}"/>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A8A516F3-981A-15DC-059C-760E6CA09B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A5890AD-A55D-B09F-93CF-1DB52093CB21}"/>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8974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62A2EA-A3AA-9602-BCFE-CDF297CE7E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139D4688-7681-AE4E-5DF9-1BA3EE39C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63E33C7B-A22F-3BD3-DFC5-388CD2D9CC80}"/>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EEADC151-F76C-932D-7462-D055C2D7EC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ECC2A3C-DA4A-1F85-8B4F-78318E34E654}"/>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4583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EF2B572-EE37-C2C9-793F-C1CD825072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73F312B-E6FB-5B8A-794B-6FF70B5B71D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E3F76376-F287-7ACB-3DC7-01219EA305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1E578AB0-1C62-62D5-7468-2C521CFCDB25}"/>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6" name="Espace réservé du pied de page 5">
            <a:extLst>
              <a:ext uri="{FF2B5EF4-FFF2-40B4-BE49-F238E27FC236}">
                <a16:creationId xmlns="" xmlns:a16="http://schemas.microsoft.com/office/drawing/2014/main" id="{E614766D-8AF1-A9A9-B972-EDB997B1EE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E398DC0B-9F65-979E-FBCB-FC9C236529F3}"/>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5458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408974A-8C70-A014-FD46-BFC969F5EAF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5BB71306-9829-5018-E355-A94D006EF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86EDAB4C-A08C-6966-7980-F3A1B6857D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C736833B-E5C0-5CC0-31A2-03CFAFE98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13188875-64B5-7E6C-3E8C-EEC7D83CC4D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10463841-BBE6-D9AA-DEB7-059C6C03E8FF}"/>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8" name="Espace réservé du pied de page 7">
            <a:extLst>
              <a:ext uri="{FF2B5EF4-FFF2-40B4-BE49-F238E27FC236}">
                <a16:creationId xmlns="" xmlns:a16="http://schemas.microsoft.com/office/drawing/2014/main" id="{503CB3A2-5486-A1DD-7B4A-1849CAEE47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62832E43-113A-E753-0BFE-C9E730FBCE53}"/>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310337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C57DC7-7EC6-21E4-71B3-814C7F987BE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3061AA9F-71B7-EDF6-8A5E-D7B95A690ABC}"/>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4" name="Espace réservé du pied de page 3">
            <a:extLst>
              <a:ext uri="{FF2B5EF4-FFF2-40B4-BE49-F238E27FC236}">
                <a16:creationId xmlns="" xmlns:a16="http://schemas.microsoft.com/office/drawing/2014/main" id="{841AF952-8D96-E2AE-1302-AF3D06D189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F7738328-894A-18DC-122D-DE34060BEDFB}"/>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47173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5473F8D-05B1-AF31-A05D-F018F6BC3880}"/>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3" name="Espace réservé du pied de page 2">
            <a:extLst>
              <a:ext uri="{FF2B5EF4-FFF2-40B4-BE49-F238E27FC236}">
                <a16:creationId xmlns="" xmlns:a16="http://schemas.microsoft.com/office/drawing/2014/main" id="{F1134041-A828-A07A-D150-1417F6B6638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32A5645-8891-997A-DD72-64307CFB41F7}"/>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324012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0764C88-01BE-ADC1-1C7F-6601FC50CEC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3A4A2A89-4C12-8E4A-62D0-BEE80A431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258810F0-75B2-FCE2-3F6A-E3C281F75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7C475214-7580-7B2C-C8D9-3327AA3D29C5}"/>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6" name="Espace réservé du pied de page 5">
            <a:extLst>
              <a:ext uri="{FF2B5EF4-FFF2-40B4-BE49-F238E27FC236}">
                <a16:creationId xmlns="" xmlns:a16="http://schemas.microsoft.com/office/drawing/2014/main" id="{E1D18EAE-EBFA-33B4-591F-BE6CFEC4DF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80DC0A0-7ADA-DD43-5DA1-74CBE1C7E5FA}"/>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38380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3088EC6-314E-A583-05D7-740A31EC91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A5402B8A-710F-B739-C95A-31B8BB55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C8397B0E-6F62-263C-B943-9D5115334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EB1EC4B0-DB47-9AA2-EABE-1D79CCB392FA}"/>
              </a:ext>
            </a:extLst>
          </p:cNvPr>
          <p:cNvSpPr>
            <a:spLocks noGrp="1"/>
          </p:cNvSpPr>
          <p:nvPr>
            <p:ph type="dt" sz="half" idx="10"/>
          </p:nvPr>
        </p:nvSpPr>
        <p:spPr/>
        <p:txBody>
          <a:bodyPr/>
          <a:lstStyle/>
          <a:p>
            <a:fld id="{415BF2AF-BEA7-4FED-9D4F-1503D05F3930}" type="datetimeFigureOut">
              <a:rPr lang="fr-FR" smtClean="0"/>
              <a:pPr/>
              <a:t>01/09/2022</a:t>
            </a:fld>
            <a:endParaRPr lang="fr-FR"/>
          </a:p>
        </p:txBody>
      </p:sp>
      <p:sp>
        <p:nvSpPr>
          <p:cNvPr id="6" name="Espace réservé du pied de page 5">
            <a:extLst>
              <a:ext uri="{FF2B5EF4-FFF2-40B4-BE49-F238E27FC236}">
                <a16:creationId xmlns="" xmlns:a16="http://schemas.microsoft.com/office/drawing/2014/main" id="{668D75FD-E432-BF0F-F53A-6A21587932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78B4A1D-1F8A-D0B9-0D55-127A1902D8AF}"/>
              </a:ext>
            </a:extLst>
          </p:cNvPr>
          <p:cNvSpPr>
            <a:spLocks noGrp="1"/>
          </p:cNvSpPr>
          <p:nvPr>
            <p:ph type="sldNum" sz="quarter" idx="12"/>
          </p:nvPr>
        </p:nvSpPr>
        <p:spPr/>
        <p:txBody>
          <a:body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258242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2FF5E89-3AA7-7B14-D99F-70417AC2D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7F356D6-0001-BAC9-4C5B-418C624F4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9F11D98-632A-136F-160A-E74D0D3F0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BF2AF-BEA7-4FED-9D4F-1503D05F3930}" type="datetimeFigureOut">
              <a:rPr lang="fr-FR" smtClean="0"/>
              <a:pPr/>
              <a:t>01/09/2022</a:t>
            </a:fld>
            <a:endParaRPr lang="fr-FR"/>
          </a:p>
        </p:txBody>
      </p:sp>
      <p:sp>
        <p:nvSpPr>
          <p:cNvPr id="5" name="Espace réservé du pied de page 4">
            <a:extLst>
              <a:ext uri="{FF2B5EF4-FFF2-40B4-BE49-F238E27FC236}">
                <a16:creationId xmlns="" xmlns:a16="http://schemas.microsoft.com/office/drawing/2014/main" id="{F882B345-3A8F-69A7-6B64-1989DB430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19098491-8D23-CBA6-3DE4-2EB70C558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4EB-5B30-485B-9769-187C9553D67C}" type="slidenum">
              <a:rPr lang="fr-FR" smtClean="0"/>
              <a:pPr/>
              <a:t>‹N°›</a:t>
            </a:fld>
            <a:endParaRPr lang="fr-FR"/>
          </a:p>
        </p:txBody>
      </p:sp>
    </p:spTree>
    <p:extLst>
      <p:ext uri="{BB962C8B-B14F-4D97-AF65-F5344CB8AC3E}">
        <p14:creationId xmlns="" xmlns:p14="http://schemas.microsoft.com/office/powerpoint/2010/main" val="51455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7.jpeg" Type="http://schemas.openxmlformats.org/officeDocument/2006/relationships/image"/><Relationship Id="rId3" Target="../media/image2.jpeg" Type="http://schemas.openxmlformats.org/officeDocument/2006/relationships/image"/><Relationship Id="rId7" Target="../media/image6.jpeg" Type="http://schemas.openxmlformats.org/officeDocument/2006/relationships/image"/><Relationship Id="rId12" Target="../media/image11.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5.jpeg" Type="http://schemas.openxmlformats.org/officeDocument/2006/relationships/image"/><Relationship Id="rId11" Target="../media/image10.jpeg" Type="http://schemas.openxmlformats.org/officeDocument/2006/relationships/image"/><Relationship Id="rId5" Target="../media/image4.jpeg" Type="http://schemas.openxmlformats.org/officeDocument/2006/relationships/image"/><Relationship Id="rId10" Target="../media/image9.jpeg" Type="http://schemas.openxmlformats.org/officeDocument/2006/relationships/image"/><Relationship Id="rId4" Target="../media/image3.jpeg" Type="http://schemas.openxmlformats.org/officeDocument/2006/relationships/image"/><Relationship Id="rId9" Target="../media/image8.jpeg" Type="http://schemas.openxmlformats.org/officeDocument/2006/relationships/image"/></Relationships>
</file>

<file path=ppt/slides/_rels/slide10.xml.rels><?xml version="1.0" encoding="UTF-8" standalone="yes" ?><Relationships xmlns="http://schemas.openxmlformats.org/package/2006/relationships"><Relationship Id="rId3" Target="../media/image31.jpeg" Type="http://schemas.openxmlformats.org/officeDocument/2006/relationships/image"/><Relationship Id="rId7" Target="../media/image34.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 Id="rId6" Target="../media/image33.jpeg" Type="http://schemas.openxmlformats.org/officeDocument/2006/relationships/image"/><Relationship Id="rId5" Target="../media/image32.jpeg" Type="http://schemas.openxmlformats.org/officeDocument/2006/relationships/image"/><Relationship Id="rId4" Target="../media/image2.jpeg" Type="http://schemas.openxmlformats.org/officeDocument/2006/relationships/image"/></Relationships>
</file>

<file path=ppt/slides/_rels/slide11.xml.rels><?xml version="1.0" encoding="UTF-8" standalone="yes" ?><Relationships xmlns="http://schemas.openxmlformats.org/package/2006/relationships"><Relationship Id="rId8" Target="../media/image39.jpeg" Type="http://schemas.openxmlformats.org/officeDocument/2006/relationships/image"/><Relationship Id="rId3" Target="../media/image35.jpeg" Type="http://schemas.openxmlformats.org/officeDocument/2006/relationships/image"/><Relationship Id="rId7" Target="../media/image2.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media/image38.jpeg" Type="http://schemas.openxmlformats.org/officeDocument/2006/relationships/image"/><Relationship Id="rId5" Target="../media/image37.jpeg" Type="http://schemas.openxmlformats.org/officeDocument/2006/relationships/image"/><Relationship Id="rId4" Target="../media/image36.jpeg" Type="http://schemas.openxmlformats.org/officeDocument/2006/relationships/image"/><Relationship Id="rId9" Target="../media/image40.jpeg" Type="http://schemas.openxmlformats.org/officeDocument/2006/relationships/image"/></Relationships>
</file>

<file path=ppt/slides/_rels/slide12.xml.rels><?xml version="1.0" encoding="UTF-8" standalone="yes" ?><Relationships xmlns="http://schemas.openxmlformats.org/package/2006/relationships"><Relationship Id="rId3" Target="../media/image41.jpeg" Type="http://schemas.openxmlformats.org/officeDocument/2006/relationships/image"/><Relationship Id="rId7" Target="../media/image45.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 Id="rId6" Target="../media/image44.jpeg" Type="http://schemas.openxmlformats.org/officeDocument/2006/relationships/image"/><Relationship Id="rId5" Target="../media/image43.jpeg" Type="http://schemas.openxmlformats.org/officeDocument/2006/relationships/image"/><Relationship Id="rId4" Target="../media/image42.jpeg" Type="http://schemas.openxmlformats.org/officeDocument/2006/relationships/image"/></Relationships>
</file>

<file path=ppt/slides/_rels/slide13.xml.rels><?xml version="1.0" encoding="UTF-8" standalone="yes" ?><Relationships xmlns="http://schemas.openxmlformats.org/package/2006/relationships"><Relationship Id="rId8" Target="../media/image2.jpeg" Type="http://schemas.openxmlformats.org/officeDocument/2006/relationships/image"/><Relationship Id="rId3" Target="../media/image47.jpeg" Type="http://schemas.openxmlformats.org/officeDocument/2006/relationships/image"/><Relationship Id="rId7" Target="../media/image51.jpeg" Type="http://schemas.openxmlformats.org/officeDocument/2006/relationships/image"/><Relationship Id="rId2" Target="../media/image46.jpeg" Type="http://schemas.openxmlformats.org/officeDocument/2006/relationships/image"/><Relationship Id="rId1" Target="../slideLayouts/slideLayout2.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48.jpeg" Type="http://schemas.openxmlformats.org/officeDocument/2006/relationships/image"/><Relationship Id="rId9" Target="../media/image52.jpeg" Type="http://schemas.openxmlformats.org/officeDocument/2006/relationships/image"/></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8.jpeg"/></Relationships>
</file>

<file path=ppt/slides/_rels/slide15.xml.rels><?xml version="1.0" encoding="UTF-8" standalone="yes" ?><Relationships xmlns="http://schemas.openxmlformats.org/package/2006/relationships"><Relationship Id="rId8" Target="../media/image49.jpeg" Type="http://schemas.openxmlformats.org/officeDocument/2006/relationships/image"/><Relationship Id="rId3" Target="../media/image59.jpeg" Type="http://schemas.openxmlformats.org/officeDocument/2006/relationships/image"/><Relationship Id="rId7" Target="../media/image63.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62.jpeg" Type="http://schemas.openxmlformats.org/officeDocument/2006/relationships/image"/><Relationship Id="rId5" Target="../media/image61.jpeg" Type="http://schemas.openxmlformats.org/officeDocument/2006/relationships/image"/><Relationship Id="rId4" Target="../media/image60.jpeg" Type="http://schemas.openxmlformats.org/officeDocument/2006/relationships/image"/><Relationship Id="rId9" Target="../media/image50.jpeg" Type="http://schemas.openxmlformats.org/officeDocument/2006/relationships/image"/></Relationships>
</file>

<file path=ppt/slides/_rels/slide16.xml.rels><?xml version="1.0" encoding="UTF-8" standalone="yes" ?><Relationships xmlns="http://schemas.openxmlformats.org/package/2006/relationships"><Relationship Id="rId8" Target="../media/image67.jpeg" Type="http://schemas.openxmlformats.org/officeDocument/2006/relationships/image"/><Relationship Id="rId3" Target="../media/image64.jpeg" Type="http://schemas.openxmlformats.org/officeDocument/2006/relationships/image"/><Relationship Id="rId7" Target="../media/image50.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49.jpeg" Type="http://schemas.openxmlformats.org/officeDocument/2006/relationships/image"/><Relationship Id="rId5" Target="../media/image66.jpeg" Type="http://schemas.openxmlformats.org/officeDocument/2006/relationships/image"/><Relationship Id="rId4" Target="../media/image65.jpeg" Type="http://schemas.openxmlformats.org/officeDocument/2006/relationships/image"/></Relationships>
</file>

<file path=ppt/slides/_rels/slide1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70.jpeg"/><Relationship Id="rId4" Type="http://schemas.openxmlformats.org/officeDocument/2006/relationships/image" Target="../media/image69.jpeg"/></Relationships>
</file>

<file path=ppt/slides/_rels/slide1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8" Target="../media/image67.jpeg" Type="http://schemas.openxmlformats.org/officeDocument/2006/relationships/image"/><Relationship Id="rId3" Target="../media/image78.jpeg" Type="http://schemas.openxmlformats.org/officeDocument/2006/relationships/image"/><Relationship Id="rId7" Target="../media/image50.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49.jpeg" Type="http://schemas.openxmlformats.org/officeDocument/2006/relationships/image"/><Relationship Id="rId5" Target="../media/image9.jpeg" Type="http://schemas.openxmlformats.org/officeDocument/2006/relationships/image"/><Relationship Id="rId4" Target="../media/image79.jpeg" Type="http://schemas.openxmlformats.org/officeDocument/2006/relationships/image"/></Relationships>
</file>

<file path=ppt/slides/_rels/slide2.xml.rels><?xml version="1.0" encoding="UTF-8" standalone="yes" ?><Relationships xmlns="http://schemas.openxmlformats.org/package/2006/relationships"><Relationship Id="rId8" Target="../media/image18.jpeg" Type="http://schemas.openxmlformats.org/officeDocument/2006/relationships/image"/><Relationship Id="rId13" Target="../media/image22.jpeg" Type="http://schemas.openxmlformats.org/officeDocument/2006/relationships/image"/><Relationship Id="rId3" Target="../media/image13.jpeg" Type="http://schemas.openxmlformats.org/officeDocument/2006/relationships/image"/><Relationship Id="rId7" Target="../media/image17.jpeg" Type="http://schemas.openxmlformats.org/officeDocument/2006/relationships/image"/><Relationship Id="rId12" Target="../media/image2.jpeg" Type="http://schemas.openxmlformats.org/officeDocument/2006/relationships/image"/><Relationship Id="rId2" Target="../media/image12.jpeg" Type="http://schemas.openxmlformats.org/officeDocument/2006/relationships/image"/><Relationship Id="rId1" Target="../slideLayouts/slideLayout2.xml" Type="http://schemas.openxmlformats.org/officeDocument/2006/relationships/slideLayout"/><Relationship Id="rId6" Target="../media/image16.jpeg" Type="http://schemas.openxmlformats.org/officeDocument/2006/relationships/image"/><Relationship Id="rId11" Target="../media/image21.jpeg" Type="http://schemas.openxmlformats.org/officeDocument/2006/relationships/image"/><Relationship Id="rId5" Target="../media/image15.jpeg" Type="http://schemas.openxmlformats.org/officeDocument/2006/relationships/image"/><Relationship Id="rId10" Target="../media/image20.jpeg" Type="http://schemas.openxmlformats.org/officeDocument/2006/relationships/image"/><Relationship Id="rId4" Target="../media/image14.jpeg" Type="http://schemas.openxmlformats.org/officeDocument/2006/relationships/image"/><Relationship Id="rId9" Target="../media/image19.jpeg" Type="http://schemas.openxmlformats.org/officeDocument/2006/relationships/image"/></Relationships>
</file>

<file path=ppt/slides/_rels/slide20.xml.rels><?xml version="1.0" encoding="UTF-8" standalone="yes" ?><Relationships xmlns="http://schemas.openxmlformats.org/package/2006/relationships"><Relationship Id="rId3" Target="../media/image80.jpeg" Type="http://schemas.openxmlformats.org/officeDocument/2006/relationships/image"/><Relationship Id="rId7" Target="../media/image67.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69.jpeg" Type="http://schemas.openxmlformats.org/officeDocument/2006/relationships/image"/></Relationships>
</file>

<file path=ppt/slides/_rels/slide21.xml.rels><?xml version="1.0" encoding="UTF-8" standalone="yes" ?><Relationships xmlns="http://schemas.openxmlformats.org/package/2006/relationships"><Relationship Id="rId3" Target="../media/image81.jpeg" Type="http://schemas.openxmlformats.org/officeDocument/2006/relationships/image"/><Relationship Id="rId7" Target="../media/image67.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82.jpeg" Type="http://schemas.openxmlformats.org/officeDocument/2006/relationships/image"/></Relationships>
</file>

<file path=ppt/slides/_rels/slide22.xml.rels><?xml version="1.0" encoding="UTF-8" standalone="yes" ?><Relationships xmlns="http://schemas.openxmlformats.org/package/2006/relationships"><Relationship Id="rId8" Target="../media/image69.jpeg" Type="http://schemas.openxmlformats.org/officeDocument/2006/relationships/image"/><Relationship Id="rId3" Target="../media/image78.jpeg" Type="http://schemas.openxmlformats.org/officeDocument/2006/relationships/image"/><Relationship Id="rId7" Target="../media/image67.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83.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43.jpeg"/><Relationship Id="rId7"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84.jpeg"/><Relationship Id="rId4" Type="http://schemas.openxmlformats.org/officeDocument/2006/relationships/image" Target="../media/image50.jpeg"/><Relationship Id="rId9"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arget="../media/image2.jpeg" Type="http://schemas.openxmlformats.org/officeDocument/2006/relationships/image"/><Relationship Id="rId2" Target="../media/image85.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86.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88.gif"/></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arget="../media/image91.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92.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4" Target="../media/image93.jpeg" Type="http://schemas.openxmlformats.org/officeDocument/2006/relationships/image"/></Relationships>
</file>

<file path=ppt/slides/_rels/slide33.xml.rels><?xml version="1.0" encoding="UTF-8" standalone="yes" ?><Relationships xmlns="http://schemas.openxmlformats.org/package/2006/relationships"><Relationship Id="rId8" Target="../media/image7.jpeg" Type="http://schemas.openxmlformats.org/officeDocument/2006/relationships/image"/><Relationship Id="rId3" Target="../media/image2.jpeg" Type="http://schemas.openxmlformats.org/officeDocument/2006/relationships/image"/><Relationship Id="rId7" Target="../media/image6.jpeg" Type="http://schemas.openxmlformats.org/officeDocument/2006/relationships/image"/><Relationship Id="rId12" Target="../media/image11.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5.jpeg" Type="http://schemas.openxmlformats.org/officeDocument/2006/relationships/image"/><Relationship Id="rId11" Target="../media/image10.jpeg" Type="http://schemas.openxmlformats.org/officeDocument/2006/relationships/image"/><Relationship Id="rId5" Target="../media/image4.jpeg" Type="http://schemas.openxmlformats.org/officeDocument/2006/relationships/image"/><Relationship Id="rId10" Target="../media/image9.jpeg" Type="http://schemas.openxmlformats.org/officeDocument/2006/relationships/image"/><Relationship Id="rId4" Target="../media/image3.jpeg" Type="http://schemas.openxmlformats.org/officeDocument/2006/relationships/image"/><Relationship Id="rId9" Target="../media/image8.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arget="../media/image23.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 Id="rId5" Target="../media/image25.jpeg" Type="http://schemas.openxmlformats.org/officeDocument/2006/relationships/image"/><Relationship Id="rId4" Target="../media/image24.png" Type="http://schemas.openxmlformats.org/officeDocument/2006/relationships/image"/></Relationships>
</file>

<file path=ppt/slides/_rels/slide8.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7.xml" Type="http://schemas.openxmlformats.org/officeDocument/2006/relationships/slideLayout"/><Relationship Id="rId4" Target="../media/image2.jpeg" Type="http://schemas.openxmlformats.org/officeDocument/2006/relationships/image"/></Relationships>
</file>

<file path=ppt/slides/_rels/slide9.xml.rels><?xml version="1.0" encoding="UTF-8" standalone="yes" ?><Relationships xmlns="http://schemas.openxmlformats.org/package/2006/relationships"><Relationship Id="rId3" Target="../media/image28.jpeg" Type="http://schemas.openxmlformats.org/officeDocument/2006/relationships/image"/><Relationship Id="rId2" Target="../media/image2.jpeg" Type="http://schemas.openxmlformats.org/officeDocument/2006/relationships/image"/><Relationship Id="rId1" Target="../slideLayouts/slideLayout5.xml" Type="http://schemas.openxmlformats.org/officeDocument/2006/relationships/slideLayout"/><Relationship Id="rId6" Target="../media/image6.jpeg" Type="http://schemas.openxmlformats.org/officeDocument/2006/relationships/image"/><Relationship Id="rId5" Target="../media/image30.jpeg" Type="http://schemas.openxmlformats.org/officeDocument/2006/relationships/image"/><Relationship Id="rId4" Target="../media/image2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443942" y="0"/>
            <a:ext cx="6322423" cy="863191"/>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b="1" dirty="0" lang="fr-FR" smtClean="0" spc="50">
                <a:ln cmpd="sng" w="28575">
                  <a:solidFill>
                    <a:schemeClr val="accent6">
                      <a:satMod val="120000"/>
                      <a:shade val="80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lin ang="8100000" scaled="1"/>
                  <a:tileRect/>
                </a:gradFill>
                <a:effectLst>
                  <a:glow rad="139700">
                    <a:schemeClr val="accent6">
                      <a:satMod val="175000"/>
                      <a:alpha val="40000"/>
                    </a:schemeClr>
                  </a:glow>
                </a:effectLst>
                <a:latin charset="0" pitchFamily="18" typeface="Times New Roman"/>
                <a:cs charset="0" pitchFamily="18" typeface="Times New Roman"/>
              </a:rPr>
              <a:t>FESTIVAL DU MEI</a:t>
            </a:r>
            <a:endParaRPr b="1" dirty="0" lang="fr-FR" spc="50">
              <a:ln cmpd="sng" w="28575">
                <a:solidFill>
                  <a:schemeClr val="accent6">
                    <a:satMod val="120000"/>
                    <a:shade val="80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lin ang="8100000" scaled="1"/>
                <a:tileRect/>
              </a:gradFill>
              <a:effectLst>
                <a:glow rad="139700">
                  <a:schemeClr val="accent6">
                    <a:satMod val="175000"/>
                    <a:alpha val="40000"/>
                  </a:schemeClr>
                </a:glow>
              </a:effectLst>
              <a:latin charset="0" pitchFamily="18" typeface="Times New Roman"/>
              <a:cs charset="0" pitchFamily="18" typeface="Times New Roman"/>
            </a:endParaRPr>
          </a:p>
        </p:txBody>
      </p:sp>
      <p:pic>
        <p:nvPicPr>
          <p:cNvPr id="4" name="Image 3">
            <a:extLst>
              <a:ext uri="{FF2B5EF4-FFF2-40B4-BE49-F238E27FC236}">
                <a16:creationId xmlns:a16="http://schemas.microsoft.com/office/drawing/2014/main" xmlns="" id="{2C88FE4A-C85B-CFA6-D9BA-B969A2367F79}"/>
              </a:ext>
            </a:extLst>
          </p:cNvPr>
          <p:cNvPicPr>
            <a:picLocks noChangeAspect="1"/>
          </p:cNvPicPr>
          <p:nvPr/>
        </p:nvPicPr>
        <p:blipFill>
          <a:blip cstate="print" r:embed="rId2">
            <a:extLst>
              <a:ext uri="{28A0092B-C50C-407E-A947-70E740481C1C}">
                <a14:useLocalDpi xmlns:a14="http://schemas.microsoft.com/office/drawing/2010/main" xmlns="" val="0"/>
              </a:ext>
            </a:extLst>
          </a:blip>
          <a:stretch>
            <a:fillRect/>
          </a:stretch>
        </p:blipFill>
        <p:spPr>
          <a:xfrm>
            <a:off x="373481" y="895723"/>
            <a:ext cx="1637014" cy="2187714"/>
          </a:xfrm>
          <a:prstGeom prst="rect">
            <a:avLst/>
          </a:prstGeom>
          <a:ln>
            <a:noFill/>
          </a:ln>
          <a:effectLst>
            <a:softEdge rad="112500"/>
          </a:effectLst>
        </p:spPr>
      </p:pic>
      <p:pic>
        <p:nvPicPr>
          <p:cNvPr descr="CCIMA_logo_couleur.jpg" id="5" name="Image 4"/>
          <p:cNvPicPr/>
          <p:nvPr/>
        </p:nvPicPr>
        <p:blipFill>
          <a:blip cstate="print" r:embed="rId3"/>
          <a:srcRect b="23"/>
          <a:stretch>
            <a:fillRect/>
          </a:stretch>
        </p:blipFill>
        <p:spPr>
          <a:xfrm>
            <a:off x="10298824" y="0"/>
            <a:ext cx="1893176" cy="725760"/>
          </a:xfrm>
          <a:prstGeom prst="rect">
            <a:avLst/>
          </a:prstGeom>
        </p:spPr>
      </p:pic>
      <p:sp>
        <p:nvSpPr>
          <p:cNvPr id="6" name="ZoneTexte 5"/>
          <p:cNvSpPr txBox="1"/>
          <p:nvPr/>
        </p:nvSpPr>
        <p:spPr>
          <a:xfrm>
            <a:off x="2892829" y="3532910"/>
            <a:ext cx="6270171" cy="138499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r>
              <a:rPr b="1" lang="fr-FR" smtClean="0"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SAMEDI </a:t>
            </a:r>
            <a:r>
              <a:rPr b="1" lang="fr-FR" smtClean="0"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03 </a:t>
            </a:r>
            <a:r>
              <a:rPr b="1" dirty="0" lang="fr-FR" smtClean="0"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AOUT à partir de 6 Heures au LYCEE AGRICOLE DE VAIMOANA</a:t>
            </a:r>
            <a:endParaRPr b="1" dirty="0" lang="fr-FR"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id="7" name="Image 6">
            <a:extLst>
              <a:ext uri="{FF2B5EF4-FFF2-40B4-BE49-F238E27FC236}">
                <a16:creationId xmlns:a16="http://schemas.microsoft.com/office/drawing/2014/main" xmlns="" id="{E8E0485F-825F-7A2A-A0FA-441EA1EC1E9A}"/>
              </a:ext>
            </a:extLst>
          </p:cNvPr>
          <p:cNvPicPr>
            <a:picLocks noChangeAspect="1"/>
          </p:cNvPicPr>
          <p:nvPr/>
        </p:nvPicPr>
        <p:blipFill>
          <a:blip cstate="print" r:embed="rId4">
            <a:extLst>
              <a:ext uri="{28A0092B-C50C-407E-A947-70E740481C1C}">
                <a14:useLocalDpi xmlns:a14="http://schemas.microsoft.com/office/drawing/2010/main" xmlns="" val="0"/>
              </a:ext>
            </a:extLst>
          </a:blip>
          <a:stretch>
            <a:fillRect/>
          </a:stretch>
        </p:blipFill>
        <p:spPr>
          <a:xfrm>
            <a:off x="7426184" y="1131721"/>
            <a:ext cx="1652618" cy="2208566"/>
          </a:xfrm>
          <a:prstGeom prst="rect">
            <a:avLst/>
          </a:prstGeom>
          <a:ln>
            <a:noFill/>
          </a:ln>
          <a:effectLst>
            <a:softEdge rad="112500"/>
          </a:effectLst>
        </p:spPr>
      </p:pic>
      <p:pic>
        <p:nvPicPr>
          <p:cNvPr id="8" name="Image 7"/>
          <p:cNvPicPr/>
          <p:nvPr/>
        </p:nvPicPr>
        <p:blipFill>
          <a:blip cstate="print" r:embed="rId5">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tretch>
            <a:fillRect/>
          </a:stretch>
        </p:blipFill>
        <p:spPr>
          <a:xfrm>
            <a:off x="4702724" y="917134"/>
            <a:ext cx="1848399" cy="2430162"/>
          </a:xfrm>
          <a:prstGeom prst="rect">
            <a:avLst/>
          </a:prstGeom>
          <a:ln>
            <a:noFill/>
          </a:ln>
          <a:effectLst>
            <a:softEdge rad="112500"/>
          </a:effectLst>
        </p:spPr>
      </p:pic>
      <p:pic>
        <p:nvPicPr>
          <p:cNvPr id="9" name="Image 8"/>
          <p:cNvPicPr/>
          <p:nvPr/>
        </p:nvPicPr>
        <p:blipFill>
          <a:blip cstate="print" r:embed="rId6"/>
          <a:stretch>
            <a:fillRect/>
          </a:stretch>
        </p:blipFill>
        <p:spPr>
          <a:xfrm>
            <a:off x="9721113" y="5240531"/>
            <a:ext cx="2470887" cy="1617469"/>
          </a:xfrm>
          <a:prstGeom prst="rect">
            <a:avLst/>
          </a:prstGeom>
          <a:ln>
            <a:noFill/>
          </a:ln>
          <a:effectLst>
            <a:softEdge rad="112500"/>
          </a:effectLst>
        </p:spPr>
      </p:pic>
      <p:pic>
        <p:nvPicPr>
          <p:cNvPr id="10" name="Image 9"/>
          <p:cNvPicPr/>
          <p:nvPr/>
        </p:nvPicPr>
        <p:blipFill>
          <a:blip cstate="print" r:embed="rId7"/>
          <a:stretch>
            <a:fillRect/>
          </a:stretch>
        </p:blipFill>
        <p:spPr>
          <a:xfrm>
            <a:off x="6515077" y="5081905"/>
            <a:ext cx="2390230" cy="1776095"/>
          </a:xfrm>
          <a:prstGeom prst="rect">
            <a:avLst/>
          </a:prstGeom>
          <a:ln>
            <a:noFill/>
          </a:ln>
          <a:effectLst>
            <a:softEdge rad="112500"/>
          </a:effectLst>
        </p:spPr>
      </p:pic>
      <p:pic>
        <p:nvPicPr>
          <p:cNvPr descr="Saison du fruit à pain, Fidji, 2022" id="11" name="Image 10"/>
          <p:cNvPicPr/>
          <p:nvPr/>
        </p:nvPicPr>
        <p:blipFill>
          <a:blip cstate="print" r:embed="rId8">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9830437" y="3522698"/>
            <a:ext cx="1953446" cy="1440000"/>
          </a:xfrm>
          <a:prstGeom prst="rect">
            <a:avLst/>
          </a:prstGeom>
          <a:ln>
            <a:noFill/>
          </a:ln>
          <a:effectLst>
            <a:softEdge rad="112500"/>
          </a:effectLst>
        </p:spPr>
      </p:pic>
      <p:pic>
        <p:nvPicPr>
          <p:cNvPr id="12" name="Image 11"/>
          <p:cNvPicPr/>
          <p:nvPr/>
        </p:nvPicPr>
        <p:blipFill>
          <a:blip cstate="print" r:embed="rId9">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9644879" y="1100797"/>
            <a:ext cx="1893186" cy="2116229"/>
          </a:xfrm>
          <a:prstGeom prst="rect">
            <a:avLst/>
          </a:prstGeom>
          <a:ln>
            <a:noFill/>
          </a:ln>
          <a:effectLst>
            <a:softEdge rad="112500"/>
          </a:effectLst>
        </p:spPr>
      </p:pic>
      <p:pic>
        <p:nvPicPr>
          <p:cNvPr id="13" name="Image 12"/>
          <p:cNvPicPr/>
          <p:nvPr/>
        </p:nvPicPr>
        <p:blipFill>
          <a:blip cstate="print" r:embed="rId10">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3393439" y="5087389"/>
            <a:ext cx="2475346" cy="1770611"/>
          </a:xfrm>
          <a:prstGeom prst="rect">
            <a:avLst/>
          </a:prstGeom>
          <a:ln>
            <a:noFill/>
          </a:ln>
          <a:effectLst>
            <a:softEdge rad="112500"/>
          </a:effectLst>
        </p:spPr>
      </p:pic>
      <p:pic>
        <p:nvPicPr>
          <p:cNvPr id="14" name="Image 13"/>
          <p:cNvPicPr/>
          <p:nvPr/>
        </p:nvPicPr>
        <p:blipFill>
          <a:blip cstate="print" r:embed="rId11">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2714846" y="991826"/>
            <a:ext cx="1674274" cy="2250137"/>
          </a:xfrm>
          <a:prstGeom prst="rect">
            <a:avLst/>
          </a:prstGeom>
          <a:ln>
            <a:noFill/>
          </a:ln>
          <a:effectLst>
            <a:softEdge rad="112500"/>
          </a:effectLst>
        </p:spPr>
      </p:pic>
      <p:pic>
        <p:nvPicPr>
          <p:cNvPr id="18" name="Image 17">
            <a:extLst>
              <a:ext uri="{FF2B5EF4-FFF2-40B4-BE49-F238E27FC236}">
                <a16:creationId xmlns:a16="http://schemas.microsoft.com/office/drawing/2014/main" xmlns="" id="{8522E52C-0471-6801-D85A-52F2A15FBB8B}"/>
              </a:ext>
            </a:extLst>
          </p:cNvPr>
          <p:cNvPicPr>
            <a:picLocks noChangeAspect="1"/>
          </p:cNvPicPr>
          <p:nvPr/>
        </p:nvPicPr>
        <p:blipFill>
          <a:blip cstate="print" r:embed="rId12">
            <a:extLst>
              <a:ext uri="{28A0092B-C50C-407E-A947-70E740481C1C}">
                <a14:useLocalDpi xmlns:a14="http://schemas.microsoft.com/office/drawing/2010/main" xmlns="" val="0"/>
              </a:ext>
            </a:extLst>
          </a:blip>
          <a:stretch>
            <a:fillRect/>
          </a:stretch>
        </p:blipFill>
        <p:spPr>
          <a:xfrm>
            <a:off x="215684" y="3314725"/>
            <a:ext cx="2565838" cy="3263520"/>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710D7CD6-A05A-C1C4-586A-84B9F56AB26E}"/>
              </a:ext>
            </a:extLst>
          </p:cNvPr>
          <p:cNvSpPr>
            <a:spLocks noGrp="1"/>
          </p:cNvSpPr>
          <p:nvPr>
            <p:ph idx="1" type="subTitle"/>
          </p:nvPr>
        </p:nvSpPr>
        <p:spPr>
          <a:xfrm>
            <a:off x="0" y="3204212"/>
            <a:ext cx="3076575" cy="3653788"/>
          </a:xfrm>
          <a:solidFill>
            <a:schemeClr val="accent6">
              <a:lumMod val="60000"/>
              <a:lumOff val="40000"/>
            </a:schemeClr>
          </a:solidFill>
        </p:spPr>
        <p:txBody>
          <a:bodyPr>
            <a:noAutofit/>
          </a:bodyPr>
          <a:lstStyle/>
          <a:p>
            <a:pPr algn="just"/>
            <a:r>
              <a:rPr dirty="0" lang="fr-FR" smtClean="0" sz="2000">
                <a:effectLst/>
                <a:latin charset="0" pitchFamily="18" typeface="Times New Roman"/>
                <a:ea charset="0" panose="020F0502020204030204" pitchFamily="34" typeface="Calibri"/>
                <a:cs charset="0" pitchFamily="18" typeface="Times New Roman"/>
              </a:rPr>
              <a:t>Concernant </a:t>
            </a:r>
            <a:r>
              <a:rPr dirty="0" lang="fr-FR" sz="2000">
                <a:effectLst/>
                <a:latin charset="0" pitchFamily="18" typeface="Times New Roman"/>
                <a:ea charset="0" panose="020F0502020204030204" pitchFamily="34" typeface="Calibri"/>
                <a:cs charset="0" pitchFamily="18" typeface="Times New Roman"/>
              </a:rPr>
              <a:t>la multiplication par drageons, il faut dans un premier temps couper la racine nourricière (celle qui provient du tronc) et laisser redémarrer le drageon quelques semaines, ensuite on sèvre entièrement le drageon en le rempotant dans un mélange de terre et de compost et on le place dans un endroit chaud.</a:t>
            </a:r>
          </a:p>
          <a:p>
            <a:pPr algn="just"/>
            <a:endParaRPr dirty="0" lang="fr-FR" sz="2000">
              <a:latin charset="0" pitchFamily="18" typeface="Times New Roman"/>
              <a:cs charset="0" pitchFamily="18" typeface="Times New Roman"/>
            </a:endParaRPr>
          </a:p>
        </p:txBody>
      </p:sp>
      <p:pic>
        <p:nvPicPr>
          <p:cNvPr id="9" name="Image 8">
            <a:extLst>
              <a:ext uri="{FF2B5EF4-FFF2-40B4-BE49-F238E27FC236}">
                <a16:creationId xmlns:a16="http://schemas.microsoft.com/office/drawing/2014/main" xmlns="" id="{486850CF-96AB-6AF2-9940-B16CC5B3EAD1}"/>
              </a:ext>
            </a:extLst>
          </p:cNvPr>
          <p:cNvPicPr>
            <a:picLocks noChangeAspect="1"/>
          </p:cNvPicPr>
          <p:nvPr/>
        </p:nvPicPr>
        <p:blipFill>
          <a:blip cstate="print" r:embed="rId3">
            <a:extLst>
              <a:ext uri="{28A0092B-C50C-407E-A947-70E740481C1C}">
                <a14:useLocalDpi xmlns:a14="http://schemas.microsoft.com/office/drawing/2010/main" xmlns="" val="0"/>
              </a:ext>
            </a:extLst>
          </a:blip>
          <a:stretch>
            <a:fillRect/>
          </a:stretch>
        </p:blipFill>
        <p:spPr>
          <a:xfrm>
            <a:off x="8987350" y="3095625"/>
            <a:ext cx="2962275" cy="3762375"/>
          </a:xfrm>
          <a:prstGeom prst="rect">
            <a:avLst/>
          </a:prstGeom>
          <a:ln>
            <a:noFill/>
          </a:ln>
          <a:effectLst>
            <a:softEdge rad="112500"/>
          </a:effectLst>
        </p:spPr>
      </p:pic>
      <p:sp>
        <p:nvSpPr>
          <p:cNvPr id="10" name="ZoneTexte 9">
            <a:extLst>
              <a:ext uri="{FF2B5EF4-FFF2-40B4-BE49-F238E27FC236}">
                <a16:creationId xmlns:a16="http://schemas.microsoft.com/office/drawing/2014/main" xmlns="" id="{E6716DF4-AB19-0D73-5415-3F44F071A849}"/>
              </a:ext>
            </a:extLst>
          </p:cNvPr>
          <p:cNvSpPr txBox="1"/>
          <p:nvPr/>
        </p:nvSpPr>
        <p:spPr>
          <a:xfrm flipH="1">
            <a:off x="8991305" y="2566095"/>
            <a:ext cx="2887982" cy="369332"/>
          </a:xfrm>
          <a:prstGeom prst="rect">
            <a:avLst/>
          </a:prstGeom>
          <a:noFill/>
        </p:spPr>
        <p:txBody>
          <a:bodyPr rtlCol="0" wrap="square">
            <a:spAutoFit/>
          </a:bodyPr>
          <a:lstStyle/>
          <a:p>
            <a:r>
              <a:rPr b="1" dirty="0" lang="fr-FR"/>
              <a:t>Rempotage du drageon</a:t>
            </a:r>
          </a:p>
        </p:txBody>
      </p:sp>
      <p:sp>
        <p:nvSpPr>
          <p:cNvPr id="11" name="ZoneTexte 10">
            <a:extLst>
              <a:ext uri="{FF2B5EF4-FFF2-40B4-BE49-F238E27FC236}">
                <a16:creationId xmlns:a16="http://schemas.microsoft.com/office/drawing/2014/main" xmlns="" id="{B5985C82-B500-A821-DC70-0C6512637AFF}"/>
              </a:ext>
            </a:extLst>
          </p:cNvPr>
          <p:cNvSpPr txBox="1"/>
          <p:nvPr/>
        </p:nvSpPr>
        <p:spPr>
          <a:xfrm flipH="1">
            <a:off x="3500800" y="2562787"/>
            <a:ext cx="2887982" cy="369332"/>
          </a:xfrm>
          <a:prstGeom prst="rect">
            <a:avLst/>
          </a:prstGeom>
          <a:noFill/>
        </p:spPr>
        <p:txBody>
          <a:bodyPr rtlCol="0" wrap="square">
            <a:spAutoFit/>
          </a:bodyPr>
          <a:lstStyle/>
          <a:p>
            <a:r>
              <a:rPr b="1" dirty="0" lang="fr-FR"/>
              <a:t>Couper le drageon</a:t>
            </a:r>
          </a:p>
        </p:txBody>
      </p:sp>
      <p:pic>
        <p:nvPicPr>
          <p:cNvPr descr="CCIMA_logo_couleur.jpg" id="8" name="Image 7"/>
          <p:cNvPicPr/>
          <p:nvPr/>
        </p:nvPicPr>
        <p:blipFill>
          <a:blip cstate="print" r:embed="rId4"/>
          <a:srcRect b="23"/>
          <a:stretch>
            <a:fillRect/>
          </a:stretch>
        </p:blipFill>
        <p:spPr>
          <a:xfrm>
            <a:off x="10049434" y="214766"/>
            <a:ext cx="1893176" cy="725760"/>
          </a:xfrm>
          <a:prstGeom prst="rect">
            <a:avLst/>
          </a:prstGeom>
        </p:spPr>
      </p:pic>
      <p:sp>
        <p:nvSpPr>
          <p:cNvPr id="13" name="Titre 1">
            <a:extLst>
              <a:ext uri="{FF2B5EF4-FFF2-40B4-BE49-F238E27FC236}">
                <a16:creationId xmlns:a16="http://schemas.microsoft.com/office/drawing/2014/main" xmlns="" id="{6AFC2D08-6099-D041-9D68-DD3B23C8116C}"/>
              </a:ext>
            </a:extLst>
          </p:cNvPr>
          <p:cNvSpPr txBox="1">
            <a:spLocks/>
          </p:cNvSpPr>
          <p:nvPr/>
        </p:nvSpPr>
        <p:spPr>
          <a:xfrm>
            <a:off x="0" y="168812"/>
            <a:ext cx="8503920" cy="647114"/>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LA MULTIPLICATION DU MEI</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sp>
        <p:nvSpPr>
          <p:cNvPr id="12" name="Rectangle 11"/>
          <p:cNvSpPr/>
          <p:nvPr/>
        </p:nvSpPr>
        <p:spPr>
          <a:xfrm>
            <a:off x="0" y="798734"/>
            <a:ext cx="11366695" cy="1938992"/>
          </a:xfrm>
          <a:prstGeom prst="rect">
            <a:avLst/>
          </a:prstGeom>
        </p:spPr>
        <p:txBody>
          <a:bodyPr wrap="square">
            <a:spAutoFit/>
          </a:bodyPr>
          <a:lstStyle/>
          <a:p>
            <a:r>
              <a:rPr dirty="0" lang="fr-FR" smtClean="0" sz="2400">
                <a:latin charset="0" pitchFamily="18" typeface="Times New Roman"/>
                <a:cs charset="0" pitchFamily="18" typeface="Times New Roman"/>
              </a:rPr>
              <a:t>La multiplication des plants de MEI est bien plus complexe que celles d'autres arbres fruitiers. L'arbre à pain est monoïque, c'est à dire qu'il porte des fleurs mâles et femelles sur le même arbre. Néanmoins, l'arbre à pain a en général perdu son pouvoir de reproduction par graine. Il est multiplié essentiellement par drageonnage, ou bouturage des racines.</a:t>
            </a:r>
          </a:p>
          <a:p>
            <a:endParaRPr dirty="0" lang="fr-FR" sz="2400">
              <a:latin charset="0" pitchFamily="18" typeface="Times New Roman"/>
              <a:cs charset="0" pitchFamily="18" typeface="Times New Roman"/>
            </a:endParaRPr>
          </a:p>
        </p:txBody>
      </p:sp>
      <p:sp>
        <p:nvSpPr>
          <p:cNvPr id="14" name="ZoneTexte 13">
            <a:extLst>
              <a:ext uri="{FF2B5EF4-FFF2-40B4-BE49-F238E27FC236}">
                <a16:creationId xmlns:a16="http://schemas.microsoft.com/office/drawing/2014/main" xmlns="" id="{9C34D930-3274-765A-8121-D26888007F5D}"/>
              </a:ext>
            </a:extLst>
          </p:cNvPr>
          <p:cNvSpPr txBox="1"/>
          <p:nvPr/>
        </p:nvSpPr>
        <p:spPr>
          <a:xfrm>
            <a:off x="0" y="2515102"/>
            <a:ext cx="3113860" cy="400110"/>
          </a:xfrm>
          <a:prstGeom prst="rect">
            <a:avLst/>
          </a:prstGeom>
          <a:solidFill>
            <a:schemeClr val="accent6">
              <a:lumMod val="60000"/>
              <a:lumOff val="40000"/>
            </a:schemeClr>
          </a:solidFill>
        </p:spPr>
        <p:txBody>
          <a:bodyPr rtlCol="0" wrap="square">
            <a:spAutoFit/>
          </a:bodyPr>
          <a:lstStyle/>
          <a:p>
            <a:pPr algn="ctr"/>
            <a:r>
              <a:rPr b="1" dirty="0" lang="fr-FR" smtClean="0" sz="2000">
                <a:latin charset="0" pitchFamily="18" typeface="Times New Roman"/>
                <a:cs charset="0" pitchFamily="18" typeface="Times New Roman"/>
              </a:rPr>
              <a:t>LE DRAGEONNAGE</a:t>
            </a:r>
            <a:endParaRPr b="1" dirty="0" lang="fr-FR" sz="2000">
              <a:latin charset="0" pitchFamily="18" typeface="Times New Roman"/>
              <a:cs charset="0" pitchFamily="18" typeface="Times New Roman"/>
            </a:endParaRPr>
          </a:p>
        </p:txBody>
      </p:sp>
      <p:pic>
        <p:nvPicPr>
          <p:cNvPr id="15" name="Image 14"/>
          <p:cNvPicPr>
            <a:picLocks noChangeAspect="1"/>
          </p:cNvPicPr>
          <p:nvPr/>
        </p:nvPicPr>
        <p:blipFill>
          <a:blip cstate="print" r:embed="rId5"/>
          <a:stretch>
            <a:fillRect/>
          </a:stretch>
        </p:blipFill>
        <p:spPr>
          <a:xfrm>
            <a:off x="3341080" y="2931967"/>
            <a:ext cx="2938799" cy="3926033"/>
          </a:xfrm>
          <a:prstGeom prst="rect">
            <a:avLst/>
          </a:prstGeom>
          <a:ln>
            <a:noFill/>
          </a:ln>
          <a:effectLst>
            <a:softEdge rad="112500"/>
          </a:effectLst>
        </p:spPr>
      </p:pic>
      <p:pic>
        <p:nvPicPr>
          <p:cNvPr descr="Capture d’écran 2018-03-07 à 17.37.27.png" id="16" name="Image 15"/>
          <p:cNvPicPr>
            <a:picLocks noChangeAspect="1"/>
          </p:cNvPicPr>
          <p:nvPr/>
        </p:nvPicPr>
        <p:blipFill>
          <a:blip cstate="print" r:embed="rId6">
            <a:extLst>
              <a:ext uri="{28A0092B-C50C-407E-A947-70E740481C1C}">
                <a14:useLocalDpi xmlns:a14="http://schemas.microsoft.com/office/drawing/2010/main" xmlns="" val="0"/>
              </a:ext>
            </a:extLst>
          </a:blip>
          <a:stretch>
            <a:fillRect/>
          </a:stretch>
        </p:blipFill>
        <p:spPr>
          <a:xfrm>
            <a:off x="6175716" y="4853353"/>
            <a:ext cx="2096087" cy="1814732"/>
          </a:xfrm>
          <a:prstGeom prst="rect">
            <a:avLst/>
          </a:prstGeom>
          <a:ln>
            <a:noFill/>
          </a:ln>
          <a:effectLst>
            <a:softEdge rad="112500"/>
          </a:effectLst>
        </p:spPr>
      </p:pic>
      <p:sp>
        <p:nvSpPr>
          <p:cNvPr id="17" name="ZoneTexte 16"/>
          <p:cNvSpPr txBox="1"/>
          <p:nvPr/>
        </p:nvSpPr>
        <p:spPr>
          <a:xfrm>
            <a:off x="6668086" y="6260124"/>
            <a:ext cx="1659988" cy="369332"/>
          </a:xfrm>
          <a:prstGeom prst="rect">
            <a:avLst/>
          </a:prstGeom>
          <a:noFill/>
        </p:spPr>
        <p:txBody>
          <a:bodyPr rtlCol="0" wrap="square">
            <a:spAutoFit/>
          </a:bodyPr>
          <a:lstStyle/>
          <a:p>
            <a:r>
              <a:rPr b="1" dirty="0" lang="fr-FR" smtClean="0">
                <a:effectLst>
                  <a:outerShdw algn="tl" blurRad="38100" dir="2700000" dist="38100">
                    <a:srgbClr val="000000">
                      <a:alpha val="43137"/>
                    </a:srgbClr>
                  </a:outerShdw>
                </a:effectLst>
              </a:rPr>
              <a:t>Drageons</a:t>
            </a:r>
            <a:endParaRPr b="1" dirty="0" lang="fr-FR">
              <a:effectLst>
                <a:outerShdw algn="tl" blurRad="38100" dir="2700000" dist="38100">
                  <a:srgbClr val="000000">
                    <a:alpha val="43137"/>
                  </a:srgbClr>
                </a:outerShdw>
              </a:effectLst>
            </a:endParaRPr>
          </a:p>
        </p:txBody>
      </p:sp>
      <p:pic>
        <p:nvPicPr>
          <p:cNvPr id="18" name="Image 17"/>
          <p:cNvPicPr/>
          <p:nvPr/>
        </p:nvPicPr>
        <p:blipFill>
          <a:blip cstate="print" r:embed="rId7"/>
          <a:stretch>
            <a:fillRect/>
          </a:stretch>
        </p:blipFill>
        <p:spPr>
          <a:xfrm>
            <a:off x="6273456" y="2758878"/>
            <a:ext cx="1924050" cy="2164814"/>
          </a:xfrm>
          <a:prstGeom prst="rect">
            <a:avLst/>
          </a:prstGeom>
          <a:ln>
            <a:noFill/>
          </a:ln>
          <a:effectLst>
            <a:softEdge rad="112500"/>
          </a:effectLst>
        </p:spPr>
      </p:pic>
    </p:spTree>
    <p:extLst>
      <p:ext uri="{BB962C8B-B14F-4D97-AF65-F5344CB8AC3E}">
        <p14:creationId xmlns:p14="http://schemas.microsoft.com/office/powerpoint/2010/main" xmlns="" val="1781998746"/>
      </p:ext>
    </p:extLst>
  </p:cSld>
  <p:clrMapOvr>
    <a:masterClrMapping/>
  </p:clrMapOvr>
  <p:timing>
    <p:tnLst>
      <p:par>
        <p:cTn dur="indefinite" id="1" nodeType="tmRoot" restart="never"/>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9C34D930-3274-765A-8121-D26888007F5D}"/>
              </a:ext>
            </a:extLst>
          </p:cNvPr>
          <p:cNvSpPr txBox="1"/>
          <p:nvPr/>
        </p:nvSpPr>
        <p:spPr>
          <a:xfrm>
            <a:off x="0" y="615963"/>
            <a:ext cx="3113860" cy="400110"/>
          </a:xfrm>
          <a:prstGeom prst="rect">
            <a:avLst/>
          </a:prstGeom>
          <a:solidFill>
            <a:schemeClr val="accent6">
              <a:lumMod val="60000"/>
              <a:lumOff val="40000"/>
            </a:schemeClr>
          </a:solidFill>
        </p:spPr>
        <p:txBody>
          <a:bodyPr rtlCol="0" wrap="square">
            <a:spAutoFit/>
          </a:bodyPr>
          <a:lstStyle/>
          <a:p>
            <a:pPr algn="ctr"/>
            <a:r>
              <a:rPr b="1" dirty="0" lang="fr-FR" smtClean="0" sz="2000">
                <a:latin charset="0" pitchFamily="18" typeface="Times New Roman"/>
                <a:cs charset="0" pitchFamily="18" typeface="Times New Roman"/>
              </a:rPr>
              <a:t>LE </a:t>
            </a:r>
            <a:r>
              <a:rPr b="1" dirty="0" lang="fr-FR" sz="2000">
                <a:latin charset="0" pitchFamily="18" typeface="Times New Roman"/>
                <a:cs charset="0" pitchFamily="18" typeface="Times New Roman"/>
              </a:rPr>
              <a:t>BOUTURAGE</a:t>
            </a:r>
          </a:p>
        </p:txBody>
      </p:sp>
      <p:pic>
        <p:nvPicPr>
          <p:cNvPr descr="Capture d’écran 2018-03-07 à 17.25.53.png" id="4" name="Image 3"/>
          <p:cNvPicPr>
            <a:picLocks noChangeAspect="1"/>
          </p:cNvPicPr>
          <p:nvPr/>
        </p:nvPicPr>
        <p:blipFill>
          <a:blip cstate="print" r:embed="rId3">
            <a:extLst>
              <a:ext uri="{28A0092B-C50C-407E-A947-70E740481C1C}">
                <a14:useLocalDpi xmlns:a14="http://schemas.microsoft.com/office/drawing/2010/main" xmlns="" val="0"/>
              </a:ext>
            </a:extLst>
          </a:blip>
          <a:stretch>
            <a:fillRect/>
          </a:stretch>
        </p:blipFill>
        <p:spPr>
          <a:xfrm>
            <a:off x="0" y="1095417"/>
            <a:ext cx="3713511" cy="2973955"/>
          </a:xfrm>
          <a:prstGeom prst="rect">
            <a:avLst/>
          </a:prstGeom>
        </p:spPr>
      </p:pic>
      <p:pic>
        <p:nvPicPr>
          <p:cNvPr descr="Capture d’écran 2018-03-07 à 17.25.54.png" id="6" name="Image 5"/>
          <p:cNvPicPr>
            <a:picLocks noChangeAspect="1"/>
          </p:cNvPicPr>
          <p:nvPr/>
        </p:nvPicPr>
        <p:blipFill>
          <a:blip cstate="print" r:embed="rId4">
            <a:extLst>
              <a:ext uri="{28A0092B-C50C-407E-A947-70E740481C1C}">
                <a14:useLocalDpi xmlns:a14="http://schemas.microsoft.com/office/drawing/2010/main" xmlns="" val="0"/>
              </a:ext>
            </a:extLst>
          </a:blip>
          <a:stretch>
            <a:fillRect/>
          </a:stretch>
        </p:blipFill>
        <p:spPr>
          <a:xfrm>
            <a:off x="4302976" y="951728"/>
            <a:ext cx="3785948" cy="2719940"/>
          </a:xfrm>
          <a:prstGeom prst="rect">
            <a:avLst/>
          </a:prstGeom>
        </p:spPr>
      </p:pic>
      <p:pic>
        <p:nvPicPr>
          <p:cNvPr descr="Capture d’écran 2018-03-07 à 17.25.56.png" id="7" name="Image 6"/>
          <p:cNvPicPr>
            <a:picLocks noChangeAspect="1"/>
          </p:cNvPicPr>
          <p:nvPr/>
        </p:nvPicPr>
        <p:blipFill>
          <a:blip cstate="print" r:embed="rId5">
            <a:extLst>
              <a:ext uri="{28A0092B-C50C-407E-A947-70E740481C1C}">
                <a14:useLocalDpi xmlns:a14="http://schemas.microsoft.com/office/drawing/2010/main" xmlns="" val="0"/>
              </a:ext>
            </a:extLst>
          </a:blip>
          <a:stretch>
            <a:fillRect/>
          </a:stretch>
        </p:blipFill>
        <p:spPr>
          <a:xfrm>
            <a:off x="8524052" y="1012874"/>
            <a:ext cx="3451217" cy="2602523"/>
          </a:xfrm>
          <a:prstGeom prst="rect">
            <a:avLst/>
          </a:prstGeom>
        </p:spPr>
      </p:pic>
      <p:pic>
        <p:nvPicPr>
          <p:cNvPr descr="Capture d’écran 2018-03-07 à 17.25.57.png" id="8" name="Image 7"/>
          <p:cNvPicPr>
            <a:picLocks noChangeAspect="1"/>
          </p:cNvPicPr>
          <p:nvPr/>
        </p:nvPicPr>
        <p:blipFill>
          <a:blip cstate="print" r:embed="rId6">
            <a:extLst>
              <a:ext uri="{28A0092B-C50C-407E-A947-70E740481C1C}">
                <a14:useLocalDpi xmlns:a14="http://schemas.microsoft.com/office/drawing/2010/main" xmlns="" val="0"/>
              </a:ext>
            </a:extLst>
          </a:blip>
          <a:stretch>
            <a:fillRect/>
          </a:stretch>
        </p:blipFill>
        <p:spPr>
          <a:xfrm>
            <a:off x="0" y="4226398"/>
            <a:ext cx="3697518" cy="2631602"/>
          </a:xfrm>
          <a:prstGeom prst="rect">
            <a:avLst/>
          </a:prstGeom>
        </p:spPr>
      </p:pic>
      <p:sp>
        <p:nvSpPr>
          <p:cNvPr id="12" name="Titre 1">
            <a:extLst>
              <a:ext uri="{FF2B5EF4-FFF2-40B4-BE49-F238E27FC236}">
                <a16:creationId xmlns:a16="http://schemas.microsoft.com/office/drawing/2014/main" xmlns="" id="{6AFC2D08-6099-D041-9D68-DD3B23C8116C}"/>
              </a:ext>
            </a:extLst>
          </p:cNvPr>
          <p:cNvSpPr txBox="1">
            <a:spLocks noGrp="1"/>
          </p:cNvSpPr>
          <p:nvPr>
            <p:ph type="title"/>
          </p:nvPr>
        </p:nvSpPr>
        <p:spPr>
          <a:xfrm>
            <a:off x="0" y="0"/>
            <a:ext cx="9677400" cy="633046"/>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LA MULTIPLICATION DU MEI</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13" name="Image 12"/>
          <p:cNvPicPr/>
          <p:nvPr/>
        </p:nvPicPr>
        <p:blipFill>
          <a:blip cstate="print" r:embed="rId7"/>
          <a:srcRect b="23"/>
          <a:stretch>
            <a:fillRect/>
          </a:stretch>
        </p:blipFill>
        <p:spPr>
          <a:xfrm>
            <a:off x="10298824" y="0"/>
            <a:ext cx="1893176" cy="725760"/>
          </a:xfrm>
          <a:prstGeom prst="rect">
            <a:avLst/>
          </a:prstGeom>
        </p:spPr>
      </p:pic>
      <p:pic>
        <p:nvPicPr>
          <p:cNvPr descr="Capture d’écran 2018-03-07 à 17.25.58 1.png" id="9" name="Image 8"/>
          <p:cNvPicPr>
            <a:picLocks noChangeAspect="1"/>
          </p:cNvPicPr>
          <p:nvPr/>
        </p:nvPicPr>
        <p:blipFill>
          <a:blip cstate="print" r:embed="rId8">
            <a:extLst>
              <a:ext uri="{28A0092B-C50C-407E-A947-70E740481C1C}">
                <a14:useLocalDpi xmlns:a14="http://schemas.microsoft.com/office/drawing/2010/main" xmlns="" val="0"/>
              </a:ext>
            </a:extLst>
          </a:blip>
          <a:stretch>
            <a:fillRect/>
          </a:stretch>
        </p:blipFill>
        <p:spPr>
          <a:xfrm>
            <a:off x="4244601" y="3812345"/>
            <a:ext cx="3890772" cy="3045655"/>
          </a:xfrm>
          <a:prstGeom prst="rect">
            <a:avLst/>
          </a:prstGeom>
        </p:spPr>
      </p:pic>
      <p:pic>
        <p:nvPicPr>
          <p:cNvPr descr="Capture d’écran 2018-03-07 à 17.25.58.png" id="10" name="Image 9"/>
          <p:cNvPicPr>
            <a:picLocks noChangeAspect="1"/>
          </p:cNvPicPr>
          <p:nvPr/>
        </p:nvPicPr>
        <p:blipFill>
          <a:blip cstate="print" r:embed="rId9">
            <a:extLst>
              <a:ext uri="{28A0092B-C50C-407E-A947-70E740481C1C}">
                <a14:useLocalDpi xmlns:a14="http://schemas.microsoft.com/office/drawing/2010/main" xmlns="" val="0"/>
              </a:ext>
            </a:extLst>
          </a:blip>
          <a:stretch>
            <a:fillRect/>
          </a:stretch>
        </p:blipFill>
        <p:spPr>
          <a:xfrm>
            <a:off x="8895963" y="3756074"/>
            <a:ext cx="3296037" cy="3101926"/>
          </a:xfrm>
          <a:prstGeom prst="rect">
            <a:avLst/>
          </a:prstGeom>
        </p:spPr>
      </p:pic>
    </p:spTree>
    <p:extLst>
      <p:ext uri="{BB962C8B-B14F-4D97-AF65-F5344CB8AC3E}">
        <p14:creationId xmlns:p14="http://schemas.microsoft.com/office/powerpoint/2010/main" xmlns="" val="2335658704"/>
      </p:ext>
    </p:extLst>
  </p:cSld>
  <p:clrMapOvr>
    <a:masterClrMapping/>
  </p:clrMapOvr>
  <p:timing>
    <p:tnLst>
      <p:par>
        <p:cTn dur="indefinite" id="1" nodeType="tmRoot" restart="never"/>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6AFC2D08-6099-D041-9D68-DD3B23C8116C}"/>
              </a:ext>
            </a:extLst>
          </p:cNvPr>
          <p:cNvSpPr txBox="1">
            <a:spLocks noGrp="1"/>
          </p:cNvSpPr>
          <p:nvPr>
            <p:ph type="title"/>
          </p:nvPr>
        </p:nvSpPr>
        <p:spPr>
          <a:xfrm>
            <a:off x="0" y="0"/>
            <a:ext cx="9403079" cy="61696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LES</a:t>
            </a:r>
            <a:r>
              <a:rPr b="1"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 DIFFERENTES VARIETES</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5" name="Image 4"/>
          <p:cNvPicPr/>
          <p:nvPr/>
        </p:nvPicPr>
        <p:blipFill>
          <a:blip cstate="print" r:embed="rId2"/>
          <a:srcRect b="23"/>
          <a:stretch>
            <a:fillRect/>
          </a:stretch>
        </p:blipFill>
        <p:spPr>
          <a:xfrm>
            <a:off x="10049434" y="214766"/>
            <a:ext cx="1893176" cy="72576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aphicFrame>
        <p:nvGraphicFramePr>
          <p:cNvPr id="6" name="Tableau 5"/>
          <p:cNvGraphicFramePr>
            <a:graphicFrameLocks noGrp="1"/>
          </p:cNvGraphicFramePr>
          <p:nvPr/>
        </p:nvGraphicFramePr>
        <p:xfrm>
          <a:off x="261258" y="1007049"/>
          <a:ext cx="11704319" cy="5793487"/>
        </p:xfrm>
        <a:graphic>
          <a:graphicData uri="http://schemas.openxmlformats.org/drawingml/2006/table">
            <a:tbl>
              <a:tblPr/>
              <a:tblGrid>
                <a:gridCol w="5672182"/>
                <a:gridCol w="6032137"/>
              </a:tblGrid>
              <a:tr h="312300">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211634">
                <a:tc>
                  <a:txBody>
                    <a:bodyPr/>
                    <a:lstStyle/>
                    <a:p>
                      <a:pPr algn="ctr" indent="-342900" lvl="0" marL="342900">
                        <a:lnSpc>
                          <a:spcPct val="100000"/>
                        </a:lnSpc>
                        <a:spcAft>
                          <a:spcPts val="0"/>
                        </a:spcAft>
                        <a:buFont typeface="+mj-lt"/>
                        <a:buAutoNum type="arabicParenR"/>
                      </a:pPr>
                      <a:r>
                        <a:rPr b="1" dirty="0" lang="fr-FR" smtClean="0" sz="2400">
                          <a:latin charset="0" pitchFamily="18" typeface="Times New Roman"/>
                          <a:ea typeface="Calibri"/>
                          <a:cs charset="0" pitchFamily="18" typeface="Times New Roman"/>
                        </a:rPr>
                        <a:t>AVELOLOA</a:t>
                      </a:r>
                      <a:r>
                        <a:rPr b="1" dirty="0" lang="fr-FR" sz="2400">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algn="ctr">
                        <a:lnSpc>
                          <a:spcPct val="100000"/>
                        </a:lnSpc>
                        <a:spcAft>
                          <a:spcPts val="0"/>
                        </a:spcAft>
                      </a:pPr>
                      <a:r>
                        <a:rPr dirty="0" lang="fr-FR" sz="2400">
                          <a:latin charset="0" pitchFamily="18" typeface="Times New Roman"/>
                          <a:ea typeface="Calibri"/>
                          <a:cs charset="0" pitchFamily="18" typeface="Times New Roman"/>
                        </a:rPr>
                        <a:t>Arbre pouvant atteindre jusqu’à 25 m de hauteur et qui a 2 saisons par an</a:t>
                      </a:r>
                      <a:r>
                        <a:rPr dirty="0" lang="fr-FR" smtClean="0" sz="2400">
                          <a:latin charset="0" pitchFamily="18" typeface="Times New Roman"/>
                          <a:ea typeface="Calibri"/>
                          <a:cs charset="0" pitchFamily="18" typeface="Times New Roman"/>
                        </a:rPr>
                        <a:t>.</a:t>
                      </a: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Grandes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verte</a:t>
                      </a: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z="2400">
                          <a:latin charset="0" pitchFamily="18" typeface="Times New Roman"/>
                          <a:ea typeface="Calibri"/>
                          <a:cs charset="0" pitchFamily="18" typeface="Times New Roman"/>
                        </a:rPr>
                        <a:t>FRUIT:</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Fruit ovale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Pesant jusqu’à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500 </a:t>
                      </a:r>
                      <a:r>
                        <a:rPr dirty="0" lang="fr-FR" sz="2400">
                          <a:latin charset="0" pitchFamily="18" typeface="Times New Roman"/>
                          <a:ea typeface="Calibri"/>
                          <a:cs charset="0" pitchFamily="18" typeface="Times New Roman"/>
                        </a:rPr>
                        <a:t>grammes.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vert </a:t>
                      </a:r>
                      <a:r>
                        <a:rPr dirty="0" lang="fr-FR" smtClean="0" sz="2400">
                          <a:latin charset="0" pitchFamily="18" typeface="Times New Roman"/>
                          <a:ea typeface="Calibri"/>
                          <a:cs charset="0" pitchFamily="18" typeface="Times New Roman"/>
                        </a:rPr>
                        <a:t>clair</a:t>
                      </a:r>
                    </a:p>
                    <a:p>
                      <a:pPr indent="-342900" lvl="0" marL="342900">
                        <a:lnSpc>
                          <a:spcPct val="107000"/>
                        </a:lnSpc>
                        <a:spcAft>
                          <a:spcPts val="0"/>
                        </a:spcAft>
                        <a:buFont typeface="Calibri"/>
                        <a:buNone/>
                      </a:pPr>
                      <a:endParaRPr dirty="0" lang="fr-FR" smtClean="0" sz="2400">
                        <a:latin charset="0" pitchFamily="18" typeface="Times New Roman"/>
                        <a:ea typeface="Calibri"/>
                        <a:cs charset="0" pitchFamily="18" typeface="Times New Roman"/>
                      </a:endParaRPr>
                    </a:p>
                    <a:p>
                      <a:pPr>
                        <a:lnSpc>
                          <a:spcPct val="107000"/>
                        </a:lnSpc>
                        <a:spcAft>
                          <a:spcPts val="0"/>
                        </a:spcAft>
                      </a:pPr>
                      <a:r>
                        <a:rPr dirty="0" lang="fr-FR" smtClean="0" sz="2400">
                          <a:latin charset="0" pitchFamily="18" typeface="Times New Roman"/>
                          <a:ea typeface="Calibri"/>
                          <a:cs charset="0" pitchFamily="18" typeface="Times New Roman"/>
                        </a:rPr>
                        <a:t>Cette </a:t>
                      </a:r>
                      <a:r>
                        <a:rPr dirty="0" lang="fr-FR" sz="2400">
                          <a:latin charset="0" pitchFamily="18" typeface="Times New Roman"/>
                          <a:ea typeface="Calibri"/>
                          <a:cs charset="0" pitchFamily="18" typeface="Times New Roman"/>
                        </a:rPr>
                        <a:t>variété est surtout utilisé pour le </a:t>
                      </a:r>
                      <a:r>
                        <a:rPr dirty="0" err="1" lang="fr-FR" sz="2400">
                          <a:latin charset="0" pitchFamily="18" typeface="Times New Roman"/>
                          <a:ea typeface="Calibri"/>
                          <a:cs charset="0" pitchFamily="18" typeface="Times New Roman"/>
                        </a:rPr>
                        <a:t>Pekepeke</a:t>
                      </a:r>
                      <a:r>
                        <a:rPr dirty="0" lang="fr-FR" sz="2400">
                          <a:latin charset="0" pitchFamily="18" typeface="Times New Roman"/>
                          <a:ea typeface="Calibri"/>
                          <a:cs charset="0" pitchFamily="18" typeface="Times New Roman"/>
                        </a:rPr>
                        <a:t>, qui est un plat à base de lait de coco</a:t>
                      </a:r>
                      <a:r>
                        <a:rPr dirty="0" lang="fr-FR" smtClean="0" sz="2400">
                          <a:latin charset="0" pitchFamily="18" typeface="Times New Roman"/>
                          <a:ea typeface="Calibri"/>
                          <a:cs charset="0" pitchFamily="18" typeface="Times New Roman"/>
                        </a:rPr>
                        <a: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1029" name="Image 12"/>
          <p:cNvPicPr>
            <a:picLocks noChangeArrowheads="1" noChangeAspect="1"/>
          </p:cNvPicPr>
          <p:nvPr/>
        </p:nvPicPr>
        <p:blipFill>
          <a:blip cstate="print" r:embed="rId3"/>
          <a:srcRect/>
          <a:stretch>
            <a:fillRect/>
          </a:stretch>
        </p:blipFill>
        <p:spPr bwMode="auto">
          <a:xfrm>
            <a:off x="862149" y="2442755"/>
            <a:ext cx="1920240" cy="2481943"/>
          </a:xfrm>
          <a:prstGeom prst="rect">
            <a:avLst/>
          </a:prstGeom>
          <a:ln>
            <a:noFill/>
          </a:ln>
          <a:effectLst>
            <a:softEdge rad="112500"/>
          </a:effectLst>
        </p:spPr>
      </p:pic>
      <p:pic>
        <p:nvPicPr>
          <p:cNvPr id="1028" name="Image 13"/>
          <p:cNvPicPr>
            <a:picLocks noChangeArrowheads="1" noChangeAspect="1"/>
          </p:cNvPicPr>
          <p:nvPr/>
        </p:nvPicPr>
        <p:blipFill>
          <a:blip cstate="print" r:embed="rId4"/>
          <a:srcRect/>
          <a:stretch>
            <a:fillRect/>
          </a:stretch>
        </p:blipFill>
        <p:spPr bwMode="auto">
          <a:xfrm>
            <a:off x="3383279" y="4624252"/>
            <a:ext cx="1590675" cy="1952625"/>
          </a:xfrm>
          <a:prstGeom prst="rect">
            <a:avLst/>
          </a:prstGeom>
          <a:ln>
            <a:noFill/>
          </a:ln>
          <a:effectLst>
            <a:softEdge rad="112500"/>
          </a:effectLst>
        </p:spPr>
      </p:pic>
      <p:pic>
        <p:nvPicPr>
          <p:cNvPr id="1026" name="Image 25"/>
          <p:cNvPicPr>
            <a:picLocks noChangeArrowheads="1" noChangeAspect="1"/>
          </p:cNvPicPr>
          <p:nvPr/>
        </p:nvPicPr>
        <p:blipFill>
          <a:blip cstate="print" r:embed="rId5"/>
          <a:srcRect/>
          <a:stretch>
            <a:fillRect/>
          </a:stretch>
        </p:blipFill>
        <p:spPr bwMode="auto">
          <a:xfrm>
            <a:off x="6008914" y="4911636"/>
            <a:ext cx="2190750" cy="1476375"/>
          </a:xfrm>
          <a:prstGeom prst="rect">
            <a:avLst/>
          </a:prstGeom>
          <a:ln>
            <a:noFill/>
          </a:ln>
          <a:effectLst>
            <a:softEdge rad="112500"/>
          </a:effectLst>
        </p:spPr>
      </p:pic>
      <p:pic>
        <p:nvPicPr>
          <p:cNvPr descr="Gilmore kaaku" id="1025" name="Image 24"/>
          <p:cNvPicPr>
            <a:picLocks noChangeArrowheads="1" noChangeAspect="1"/>
          </p:cNvPicPr>
          <p:nvPr/>
        </p:nvPicPr>
        <p:blipFill>
          <a:blip cstate="print" r:embed="rId6"/>
          <a:srcRect/>
          <a:stretch>
            <a:fillRect/>
          </a:stretch>
        </p:blipFill>
        <p:spPr bwMode="auto">
          <a:xfrm>
            <a:off x="8621486" y="4741818"/>
            <a:ext cx="2533650" cy="1743075"/>
          </a:xfrm>
          <a:prstGeom prst="rect">
            <a:avLst/>
          </a:prstGeom>
          <a:ln>
            <a:noFill/>
          </a:ln>
          <a:effectLst>
            <a:softEdge rad="112500"/>
          </a:effectLst>
        </p:spPr>
      </p:pic>
      <p:pic>
        <p:nvPicPr>
          <p:cNvPr id="1030" name="Picture 6"/>
          <p:cNvPicPr>
            <a:picLocks noChangeArrowheads="1" noChangeAspect="1"/>
          </p:cNvPicPr>
          <p:nvPr/>
        </p:nvPicPr>
        <p:blipFill>
          <a:blip cstate="print" r:embed="rId7"/>
          <a:srcRect/>
          <a:stretch>
            <a:fillRect/>
          </a:stretch>
        </p:blipFill>
        <p:spPr bwMode="auto">
          <a:xfrm>
            <a:off x="8974183" y="1449977"/>
            <a:ext cx="1933302" cy="2416628"/>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61257" y="1071153"/>
          <a:ext cx="11743509" cy="5804332"/>
        </p:xfrm>
        <a:graphic>
          <a:graphicData uri="http://schemas.openxmlformats.org/drawingml/2006/table">
            <a:tbl>
              <a:tblPr/>
              <a:tblGrid>
                <a:gridCol w="5772555"/>
                <a:gridCol w="5970954"/>
              </a:tblGrid>
              <a:tr h="373866">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412981">
                <a:tc>
                  <a:txBody>
                    <a:bodyPr/>
                    <a:lstStyle/>
                    <a:p>
                      <a:pPr algn="ctr" indent="-342900" lvl="0" marL="342900">
                        <a:lnSpc>
                          <a:spcPct val="107000"/>
                        </a:lnSpc>
                        <a:spcAft>
                          <a:spcPts val="0"/>
                        </a:spcAft>
                        <a:buFont typeface="+mj-lt"/>
                        <a:buNone/>
                      </a:pPr>
                      <a:r>
                        <a:rPr b="1" dirty="0" lang="fr-FR" smtClean="0" sz="2400">
                          <a:latin charset="0" pitchFamily="18" typeface="Times New Roman"/>
                          <a:ea typeface="Calibri"/>
                          <a:cs charset="0" pitchFamily="18" typeface="Times New Roman"/>
                        </a:rPr>
                        <a:t>2) PUOU</a:t>
                      </a:r>
                      <a:endParaRPr dirty="0" lang="fr-FR" sz="2400">
                        <a:latin charset="0" pitchFamily="18" typeface="Times New Roman"/>
                        <a:ea typeface="Calibri"/>
                        <a:cs charset="0" pitchFamily="18" typeface="Times New Roman"/>
                      </a:endParaRPr>
                    </a:p>
                    <a:p>
                      <a:pPr algn="ctr">
                        <a:lnSpc>
                          <a:spcPct val="107000"/>
                        </a:lnSpc>
                        <a:spcAft>
                          <a:spcPts val="0"/>
                        </a:spcAft>
                      </a:pPr>
                      <a:r>
                        <a:rPr dirty="0" lang="fr-FR" sz="2400">
                          <a:latin charset="0" pitchFamily="18" typeface="Times New Roman"/>
                          <a:ea typeface="Calibri"/>
                          <a:cs charset="0" pitchFamily="18" typeface="Times New Roman"/>
                        </a:rPr>
                        <a:t>Arbre pouvant atteindre jusqu’à 15 m de hauteur et qui a 2 saisons par an</a:t>
                      </a:r>
                      <a:r>
                        <a:rPr dirty="0" lang="fr-FR" smtClean="0" sz="2400">
                          <a:latin charset="0" pitchFamily="18" typeface="Times New Roman"/>
                          <a:ea typeface="Calibri"/>
                          <a:cs charset="0" pitchFamily="18" typeface="Times New Roman"/>
                        </a:rPr>
                        <a:t>.</a:t>
                      </a: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mtClean="0" sz="2400">
                        <a:latin charset="0" pitchFamily="18" typeface="Times New Roman"/>
                        <a:ea typeface="Calibri"/>
                        <a:cs charset="0" pitchFamily="18" typeface="Times New Roman"/>
                      </a:endParaRPr>
                    </a:p>
                    <a:p>
                      <a:pPr algn="ctr">
                        <a:lnSpc>
                          <a:spcPct val="107000"/>
                        </a:lnSpc>
                        <a:spcAft>
                          <a:spcPts val="0"/>
                        </a:spcAf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Moyenne et très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arrondi</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Pesant jusqu’à </a:t>
                      </a: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150 grammes.</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Couleur vert clair</a:t>
                      </a:r>
                    </a:p>
                    <a:p>
                      <a:pPr>
                        <a:lnSpc>
                          <a:spcPct val="107000"/>
                        </a:lnSpc>
                        <a:spcAft>
                          <a:spcPts val="0"/>
                        </a:spcAft>
                      </a:pPr>
                      <a:endParaRPr b="1" dirty="0" lang="fr-FR" smtClean="0" sz="2400">
                        <a:latin charset="0" pitchFamily="18" typeface="Times New Roman"/>
                        <a:ea typeface="Calibri"/>
                        <a:cs charset="0" pitchFamily="18" typeface="Times New Roman"/>
                      </a:endParaRPr>
                    </a:p>
                    <a:p>
                      <a:pPr>
                        <a:lnSpc>
                          <a:spcPct val="107000"/>
                        </a:lnSpc>
                        <a:spcAft>
                          <a:spcPts val="0"/>
                        </a:spcAft>
                      </a:pPr>
                      <a:r>
                        <a:rPr b="1" dirty="0" lang="fr-FR" smtClean="0" sz="2400">
                          <a:latin charset="0" pitchFamily="18" typeface="Times New Roman"/>
                          <a:ea typeface="Calibri"/>
                          <a:cs charset="0" pitchFamily="18" typeface="Times New Roman"/>
                        </a:rPr>
                        <a:t>Préparation </a:t>
                      </a:r>
                      <a:r>
                        <a:rPr b="1" dirty="0" lang="fr-FR" sz="2400">
                          <a:latin charset="0" pitchFamily="18" typeface="Times New Roman"/>
                          <a:ea typeface="Calibri"/>
                          <a:cs charset="0" pitchFamily="18" typeface="Times New Roman"/>
                        </a:rPr>
                        <a:t>du PUOU</a:t>
                      </a:r>
                      <a:endParaRPr dirty="0" lang="fr-FR" sz="2400">
                        <a:latin charset="0" pitchFamily="18" typeface="Times New Roman"/>
                        <a:ea typeface="Calibri"/>
                        <a:cs charset="0" pitchFamily="18" typeface="Times New Roman"/>
                      </a:endParaRPr>
                    </a:p>
                    <a:p>
                      <a:pPr algn="ctr">
                        <a:spcAft>
                          <a:spcPts val="1000"/>
                        </a:spcAft>
                      </a:pP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1511" name="Image 19"/>
          <p:cNvPicPr>
            <a:picLocks noChangeArrowheads="1" noChangeAspect="1"/>
          </p:cNvPicPr>
          <p:nvPr/>
        </p:nvPicPr>
        <p:blipFill>
          <a:blip cstate="print" r:embed="rId2"/>
          <a:srcRect/>
          <a:stretch>
            <a:fillRect/>
          </a:stretch>
        </p:blipFill>
        <p:spPr bwMode="auto">
          <a:xfrm>
            <a:off x="640080" y="2612571"/>
            <a:ext cx="1789611" cy="2312126"/>
          </a:xfrm>
          <a:prstGeom prst="rect">
            <a:avLst/>
          </a:prstGeom>
          <a:ln>
            <a:noFill/>
          </a:ln>
          <a:effectLst>
            <a:softEdge rad="112500"/>
          </a:effectLst>
        </p:spPr>
      </p:pic>
      <p:pic>
        <p:nvPicPr>
          <p:cNvPr id="21510" name="Image 21"/>
          <p:cNvPicPr>
            <a:picLocks noChangeArrowheads="1" noChangeAspect="1"/>
          </p:cNvPicPr>
          <p:nvPr/>
        </p:nvPicPr>
        <p:blipFill>
          <a:blip cstate="print" r:embed="rId3"/>
          <a:srcRect/>
          <a:stretch>
            <a:fillRect/>
          </a:stretch>
        </p:blipFill>
        <p:spPr bwMode="auto">
          <a:xfrm>
            <a:off x="3618412" y="4754879"/>
            <a:ext cx="1609725" cy="1924050"/>
          </a:xfrm>
          <a:prstGeom prst="rect">
            <a:avLst/>
          </a:prstGeom>
          <a:ln>
            <a:noFill/>
          </a:ln>
          <a:effectLst>
            <a:softEdge rad="112500"/>
          </a:effectLst>
        </p:spPr>
      </p:pic>
      <p:pic>
        <p:nvPicPr>
          <p:cNvPr id="21509" name="Image 20"/>
          <p:cNvPicPr>
            <a:picLocks noChangeArrowheads="1" noChangeAspect="1"/>
          </p:cNvPicPr>
          <p:nvPr/>
        </p:nvPicPr>
        <p:blipFill>
          <a:blip cstate="print" r:embed="rId4"/>
          <a:srcRect/>
          <a:stretch>
            <a:fillRect/>
          </a:stretch>
        </p:blipFill>
        <p:spPr bwMode="auto">
          <a:xfrm>
            <a:off x="9235440" y="1593667"/>
            <a:ext cx="2090057" cy="2168436"/>
          </a:xfrm>
          <a:prstGeom prst="rect">
            <a:avLst/>
          </a:prstGeom>
          <a:ln>
            <a:noFill/>
          </a:ln>
          <a:effectLst>
            <a:softEdge rad="112500"/>
          </a:effectLst>
        </p:spPr>
      </p:pic>
      <p:pic>
        <p:nvPicPr>
          <p:cNvPr id="21508" name="Image 23"/>
          <p:cNvPicPr>
            <a:picLocks noChangeArrowheads="1" noChangeAspect="1"/>
          </p:cNvPicPr>
          <p:nvPr/>
        </p:nvPicPr>
        <p:blipFill>
          <a:blip cstate="print" r:embed="rId5"/>
          <a:srcRect/>
          <a:stretch>
            <a:fillRect/>
          </a:stretch>
        </p:blipFill>
        <p:spPr bwMode="auto">
          <a:xfrm>
            <a:off x="8660674" y="3931923"/>
            <a:ext cx="2219325" cy="1811654"/>
          </a:xfrm>
          <a:prstGeom prst="rect">
            <a:avLst/>
          </a:prstGeom>
          <a:ln>
            <a:noFill/>
          </a:ln>
          <a:effectLst>
            <a:softEdge rad="112500"/>
          </a:effectLst>
        </p:spPr>
      </p:pic>
      <p:pic>
        <p:nvPicPr>
          <p:cNvPr descr="2012jan 214" id="21507" name="Image 29"/>
          <p:cNvPicPr>
            <a:picLocks noChangeArrowheads="1" noChangeAspect="1"/>
          </p:cNvPicPr>
          <p:nvPr/>
        </p:nvPicPr>
        <p:blipFill>
          <a:blip cstate="print" r:embed="rId6"/>
          <a:srcRect/>
          <a:stretch>
            <a:fillRect/>
          </a:stretch>
        </p:blipFill>
        <p:spPr bwMode="auto">
          <a:xfrm>
            <a:off x="6048102" y="4101736"/>
            <a:ext cx="2266950" cy="1800225"/>
          </a:xfrm>
          <a:prstGeom prst="rect">
            <a:avLst/>
          </a:prstGeom>
          <a:ln>
            <a:noFill/>
          </a:ln>
          <a:effectLst>
            <a:softEdge rad="112500"/>
          </a:effectLst>
        </p:spPr>
      </p:pic>
      <p:pic>
        <p:nvPicPr>
          <p:cNvPr descr="Mayotte cuisine - Fruit à pain frit ♥️♥️♥️ | Facebook" id="21506" name="Image 30"/>
          <p:cNvPicPr>
            <a:picLocks noChangeArrowheads="1" noChangeAspect="1"/>
          </p:cNvPicPr>
          <p:nvPr/>
        </p:nvPicPr>
        <p:blipFill>
          <a:blip cstate="print" r:embed="rId7"/>
          <a:srcRect/>
          <a:stretch>
            <a:fillRect/>
          </a:stretch>
        </p:blipFill>
        <p:spPr bwMode="auto">
          <a:xfrm>
            <a:off x="9731827" y="5107577"/>
            <a:ext cx="2219325" cy="1750423"/>
          </a:xfrm>
          <a:prstGeom prst="rect">
            <a:avLst/>
          </a:prstGeom>
          <a:ln>
            <a:noFill/>
          </a:ln>
          <a:effectLst>
            <a:softEdge rad="112500"/>
          </a:effectLst>
        </p:spPr>
      </p:pic>
      <p:pic>
        <p:nvPicPr>
          <p:cNvPr descr="CCIMA_logo_couleur.jpg" id="12" name="Image 11"/>
          <p:cNvPicPr/>
          <p:nvPr/>
        </p:nvPicPr>
        <p:blipFill>
          <a:blip cstate="print" r:embed="rId8"/>
          <a:srcRect b="23"/>
          <a:stretch>
            <a:fillRect/>
          </a:stretch>
        </p:blipFill>
        <p:spPr>
          <a:xfrm>
            <a:off x="10140874" y="195943"/>
            <a:ext cx="1893176" cy="725760"/>
          </a:xfrm>
          <a:prstGeom prst="rect">
            <a:avLst/>
          </a:prstGeom>
        </p:spPr>
      </p:pic>
      <p:pic>
        <p:nvPicPr>
          <p:cNvPr descr="298576552_450425436804662_6504627726110138326_n.jpg" id="11" name="Image 10"/>
          <p:cNvPicPr>
            <a:picLocks noChangeAspect="1"/>
          </p:cNvPicPr>
          <p:nvPr/>
        </p:nvPicPr>
        <p:blipFill>
          <a:blip cstate="print" r:embed="rId9"/>
          <a:stretch>
            <a:fillRect/>
          </a:stretch>
        </p:blipFill>
        <p:spPr>
          <a:xfrm>
            <a:off x="7591175" y="5058000"/>
            <a:ext cx="1552825" cy="1800000"/>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4" name="Image 3"/>
          <p:cNvPicPr/>
          <p:nvPr/>
        </p:nvPicPr>
        <p:blipFill>
          <a:blip cstate="print" r:embed="rId2"/>
          <a:srcRect b="23"/>
          <a:stretch>
            <a:fillRect/>
          </a:stretch>
        </p:blipFill>
        <p:spPr>
          <a:xfrm>
            <a:off x="10140874" y="195943"/>
            <a:ext cx="1893176" cy="725760"/>
          </a:xfrm>
          <a:prstGeom prst="rect">
            <a:avLst/>
          </a:prstGeom>
        </p:spPr>
      </p:pic>
      <p:graphicFrame>
        <p:nvGraphicFramePr>
          <p:cNvPr id="20" name="Tableau 19"/>
          <p:cNvGraphicFramePr>
            <a:graphicFrameLocks noGrp="1"/>
          </p:cNvGraphicFramePr>
          <p:nvPr/>
        </p:nvGraphicFramePr>
        <p:xfrm>
          <a:off x="326571" y="967860"/>
          <a:ext cx="11678195" cy="5850951"/>
        </p:xfrm>
        <a:graphic>
          <a:graphicData uri="http://schemas.openxmlformats.org/drawingml/2006/table">
            <a:tbl>
              <a:tblPr/>
              <a:tblGrid>
                <a:gridCol w="5641228"/>
                <a:gridCol w="6036967"/>
              </a:tblGrid>
              <a:tr h="131043">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459600">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3) LAUTOKO</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30 M de hauteur et qui a 2 saisons par an.</a:t>
                      </a:r>
                    </a:p>
                    <a:p>
                      <a:pPr>
                        <a:lnSpc>
                          <a:spcPct val="107000"/>
                        </a:lnSpc>
                        <a:spcAft>
                          <a:spcPts val="0"/>
                        </a:spcAft>
                      </a:pPr>
                      <a:endParaRPr b="1" dirty="0" lang="fr-FR" smtClean="0" sz="2400" u="sng">
                        <a:latin charset="0" pitchFamily="18" typeface="Times New Roman"/>
                        <a:ea typeface="Calibri"/>
                        <a:cs charset="0" pitchFamily="18" typeface="Times New Roman"/>
                      </a:endParaRPr>
                    </a:p>
                    <a:p>
                      <a:pPr>
                        <a:lnSpc>
                          <a:spcPct val="107000"/>
                        </a:lnSpc>
                        <a:spcAft>
                          <a:spcPts val="0"/>
                        </a:spcAft>
                      </a:pPr>
                      <a:endParaRPr b="1" dirty="0" lang="fr-FR" smtClean="0" sz="2400" u="sng">
                        <a:latin charset="0" pitchFamily="18" typeface="Times New Roman"/>
                        <a:ea typeface="Calibri"/>
                        <a:cs charset="0" pitchFamily="18" typeface="Times New Roman"/>
                      </a:endParaRPr>
                    </a:p>
                    <a:p>
                      <a:pPr>
                        <a:lnSpc>
                          <a:spcPct val="107000"/>
                        </a:lnSpc>
                        <a:spcAft>
                          <a:spcPts val="0"/>
                        </a:spcAft>
                      </a:pPr>
                      <a:endParaRPr b="1" dirty="0" lang="fr-FR" smtClean="0" sz="2400" u="sng">
                        <a:latin charset="0" pitchFamily="18" typeface="Times New Roman"/>
                        <a:ea typeface="Calibri"/>
                        <a:cs charset="0" pitchFamily="18" typeface="Times New Roman"/>
                      </a:endParaRPr>
                    </a:p>
                    <a:p>
                      <a:pPr>
                        <a:lnSpc>
                          <a:spcPct val="107000"/>
                        </a:lnSpc>
                        <a:spcAft>
                          <a:spcPts val="0"/>
                        </a:spcAft>
                      </a:pPr>
                      <a:endParaRPr b="1" dirty="0" lang="fr-FR" smtClean="0" sz="2400" u="sng">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au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feuillage </a:t>
                      </a:r>
                      <a:r>
                        <a:rPr dirty="0" lang="fr-FR" sz="2400">
                          <a:latin charset="0" pitchFamily="18" typeface="Times New Roman"/>
                          <a:ea typeface="Calibri"/>
                          <a:cs charset="0" pitchFamily="18" typeface="Times New Roman"/>
                        </a:rPr>
                        <a:t>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Moins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sphérique de 15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Grappes de 2 à 3 fruits</a:t>
                      </a: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a:t>
                      </a:r>
                      <a:r>
                        <a:rPr b="1" dirty="0" err="1" i="0" lang="fr-FR" smtClean="0" sz="2400">
                          <a:solidFill>
                            <a:srgbClr val="44546A"/>
                          </a:solidFill>
                          <a:latin charset="0" pitchFamily="18" typeface="Times New Roman"/>
                          <a:ea typeface="Calibri"/>
                          <a:cs charset="0" pitchFamily="18" typeface="Times New Roman"/>
                        </a:rPr>
                        <a:t>Lautoko</a:t>
                      </a: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2549" name="Image 39"/>
          <p:cNvPicPr>
            <a:picLocks noChangeArrowheads="1" noChangeAspect="1"/>
          </p:cNvPicPr>
          <p:nvPr/>
        </p:nvPicPr>
        <p:blipFill>
          <a:blip cstate="print" r:embed="rId3"/>
          <a:srcRect/>
          <a:stretch>
            <a:fillRect/>
          </a:stretch>
        </p:blipFill>
        <p:spPr bwMode="auto">
          <a:xfrm>
            <a:off x="2325189" y="2508069"/>
            <a:ext cx="1609725" cy="1895475"/>
          </a:xfrm>
          <a:prstGeom prst="rect">
            <a:avLst/>
          </a:prstGeom>
          <a:noFill/>
        </p:spPr>
      </p:pic>
      <p:pic>
        <p:nvPicPr>
          <p:cNvPr id="22548" name="Image 40"/>
          <p:cNvPicPr>
            <a:picLocks noChangeArrowheads="1" noChangeAspect="1"/>
          </p:cNvPicPr>
          <p:nvPr/>
        </p:nvPicPr>
        <p:blipFill>
          <a:blip cstate="print" r:embed="rId4"/>
          <a:srcRect/>
          <a:stretch>
            <a:fillRect/>
          </a:stretch>
        </p:blipFill>
        <p:spPr bwMode="auto">
          <a:xfrm>
            <a:off x="4049486" y="4376057"/>
            <a:ext cx="1343025" cy="1800225"/>
          </a:xfrm>
          <a:prstGeom prst="rect">
            <a:avLst/>
          </a:prstGeom>
          <a:noFill/>
        </p:spPr>
      </p:pic>
      <p:pic>
        <p:nvPicPr>
          <p:cNvPr id="22547" name="Image 41"/>
          <p:cNvPicPr>
            <a:picLocks noChangeArrowheads="1" noChangeAspect="1"/>
          </p:cNvPicPr>
          <p:nvPr/>
        </p:nvPicPr>
        <p:blipFill>
          <a:blip cstate="print" r:embed="rId5"/>
          <a:srcRect/>
          <a:stretch>
            <a:fillRect/>
          </a:stretch>
        </p:blipFill>
        <p:spPr bwMode="auto">
          <a:xfrm>
            <a:off x="9757954" y="1436915"/>
            <a:ext cx="1894114" cy="2037805"/>
          </a:xfrm>
          <a:prstGeom prst="rect">
            <a:avLst/>
          </a:prstGeom>
          <a:ln>
            <a:noFill/>
          </a:ln>
          <a:effectLst>
            <a:softEdge rad="112500"/>
          </a:effectLst>
        </p:spPr>
      </p:pic>
      <p:pic>
        <p:nvPicPr>
          <p:cNvPr descr="2012jan 214" id="22545" name="Image 22"/>
          <p:cNvPicPr>
            <a:picLocks noChangeArrowheads="1" noChangeAspect="1"/>
          </p:cNvPicPr>
          <p:nvPr/>
        </p:nvPicPr>
        <p:blipFill>
          <a:blip cstate="print" r:embed="rId6"/>
          <a:srcRect/>
          <a:stretch>
            <a:fillRect/>
          </a:stretch>
        </p:blipFill>
        <p:spPr bwMode="auto">
          <a:xfrm>
            <a:off x="8895806" y="3892732"/>
            <a:ext cx="2266950" cy="1800225"/>
          </a:xfrm>
          <a:prstGeom prst="rect">
            <a:avLst/>
          </a:prstGeom>
          <a:ln>
            <a:noFill/>
          </a:ln>
          <a:effectLst>
            <a:softEdge rad="112500"/>
          </a:effectLst>
        </p:spPr>
      </p:pic>
      <p:pic>
        <p:nvPicPr>
          <p:cNvPr id="22544" name="Image 27"/>
          <p:cNvPicPr>
            <a:picLocks noChangeArrowheads="1" noChangeAspect="1"/>
          </p:cNvPicPr>
          <p:nvPr/>
        </p:nvPicPr>
        <p:blipFill>
          <a:blip cstate="print" r:embed="rId7"/>
          <a:srcRect/>
          <a:stretch>
            <a:fillRect/>
          </a:stretch>
        </p:blipFill>
        <p:spPr bwMode="auto">
          <a:xfrm>
            <a:off x="6714308" y="5331006"/>
            <a:ext cx="2590800" cy="1526994"/>
          </a:xfrm>
          <a:prstGeom prst="rect">
            <a:avLst/>
          </a:prstGeom>
          <a:ln>
            <a:noFill/>
          </a:ln>
          <a:effectLst>
            <a:softEdge rad="112500"/>
          </a:effectLst>
        </p:spPr>
      </p:pic>
      <p:pic>
        <p:nvPicPr>
          <p:cNvPr id="22543" name="Image 28"/>
          <p:cNvPicPr>
            <a:picLocks noChangeArrowheads="1" noChangeAspect="1"/>
          </p:cNvPicPr>
          <p:nvPr/>
        </p:nvPicPr>
        <p:blipFill>
          <a:blip cstate="print" r:embed="rId8"/>
          <a:srcRect/>
          <a:stretch>
            <a:fillRect/>
          </a:stretch>
        </p:blipFill>
        <p:spPr bwMode="auto">
          <a:xfrm>
            <a:off x="9209316" y="5305425"/>
            <a:ext cx="2752725" cy="1552575"/>
          </a:xfrm>
          <a:prstGeom prst="rect">
            <a:avLst/>
          </a:prstGeom>
          <a:ln>
            <a:noFill/>
          </a:ln>
          <a:effectLst>
            <a:softEdge rad="112500"/>
          </a:effectLst>
        </p:spPr>
      </p:pic>
      <p:pic>
        <p:nvPicPr>
          <p:cNvPr descr="C:\Users\moi\Downloads\299447391_1041780866498379_4435727110536287094_n.jpg" id="1026" name="Picture 2"/>
          <p:cNvPicPr>
            <a:picLocks noChangeArrowheads="1" noChangeAspect="1"/>
          </p:cNvPicPr>
          <p:nvPr/>
        </p:nvPicPr>
        <p:blipFill>
          <a:blip cstate="print" r:embed="rId9"/>
          <a:srcRect/>
          <a:stretch>
            <a:fillRect/>
          </a:stretch>
        </p:blipFill>
        <p:spPr bwMode="auto">
          <a:xfrm>
            <a:off x="6229524" y="3853989"/>
            <a:ext cx="1883698" cy="1800000"/>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261257" y="1033607"/>
          <a:ext cx="11930743" cy="5785204"/>
        </p:xfrm>
        <a:graphic>
          <a:graphicData uri="http://schemas.openxmlformats.org/drawingml/2006/table">
            <a:tbl>
              <a:tblPr/>
              <a:tblGrid>
                <a:gridCol w="6370875"/>
                <a:gridCol w="5559868"/>
              </a:tblGrid>
              <a:tr h="293330">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393853">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4) KEA</a:t>
                      </a:r>
                      <a:endParaRPr dirty="0" lang="fr-FR" sz="2400">
                        <a:latin charset="0" pitchFamily="18" typeface="Times New Roman"/>
                        <a:ea typeface="Calibri"/>
                        <a:cs charset="0" pitchFamily="18" typeface="Times New Roman"/>
                      </a:endParaRPr>
                    </a:p>
                    <a:p>
                      <a:pPr algn="just">
                        <a:lnSpc>
                          <a:spcPct val="107000"/>
                        </a:lnSpc>
                        <a:spcAft>
                          <a:spcPts val="0"/>
                        </a:spcAft>
                        <a:tabLst>
                          <a:tab algn="l" pos="1968500"/>
                        </a:tabLst>
                      </a:pPr>
                      <a:r>
                        <a:rPr dirty="0" lang="fr-FR" sz="2000">
                          <a:latin charset="0" pitchFamily="18" typeface="Times New Roman"/>
                          <a:ea typeface="Calibri"/>
                          <a:cs charset="0" pitchFamily="18" typeface="Times New Roman"/>
                        </a:rPr>
                        <a:t>Arbre pouvant atteindre jusqu’à 25 M de hauteur et qui a 2 saisons par an. Il existe deux variétés de KEA sur </a:t>
                      </a:r>
                      <a:r>
                        <a:rPr dirty="0" lang="fr-FR" smtClean="0" sz="2000">
                          <a:latin charset="0" pitchFamily="18" typeface="Times New Roman"/>
                          <a:ea typeface="Calibri"/>
                          <a:cs charset="0" pitchFamily="18" typeface="Times New Roman"/>
                        </a:rPr>
                        <a:t>notre</a:t>
                      </a:r>
                    </a:p>
                    <a:p>
                      <a:pPr algn="just">
                        <a:lnSpc>
                          <a:spcPct val="107000"/>
                        </a:lnSpc>
                        <a:spcAft>
                          <a:spcPts val="0"/>
                        </a:spcAft>
                        <a:tabLst>
                          <a:tab algn="l" pos="1968500"/>
                        </a:tabLst>
                      </a:pPr>
                      <a:r>
                        <a:rPr dirty="0" lang="fr-FR" smtClean="0" sz="2000">
                          <a:latin charset="0" pitchFamily="18" typeface="Times New Roman"/>
                          <a:ea typeface="Calibri"/>
                          <a:cs charset="0" pitchFamily="18" typeface="Times New Roman"/>
                        </a:rPr>
                        <a:t>Territoire</a:t>
                      </a:r>
                      <a:r>
                        <a:rPr dirty="0" lang="fr-FR" sz="2000">
                          <a:latin charset="0" pitchFamily="18" typeface="Times New Roman"/>
                          <a:ea typeface="Calibri"/>
                          <a:cs charset="0" pitchFamily="18" typeface="Times New Roman"/>
                        </a:rPr>
                        <a:t> :</a:t>
                      </a:r>
                    </a:p>
                    <a:p>
                      <a:pPr algn="just">
                        <a:lnSpc>
                          <a:spcPct val="107000"/>
                        </a:lnSpc>
                        <a:spcAft>
                          <a:spcPts val="0"/>
                        </a:spcAft>
                        <a:tabLst>
                          <a:tab algn="l" pos="1968500"/>
                        </a:tabLst>
                      </a:pPr>
                      <a:r>
                        <a:rPr dirty="0" lang="fr-FR" sz="2400">
                          <a:latin charset="0" pitchFamily="18" typeface="Times New Roman"/>
                          <a:ea typeface="Calibri"/>
                          <a:cs charset="0" pitchFamily="18" typeface="Times New Roman"/>
                        </a:rPr>
                        <a:t>  </a:t>
                      </a:r>
                      <a:endParaRPr dirty="0" lang="fr-FR" smtClean="0" sz="2400">
                        <a:latin charset="0" pitchFamily="18" typeface="Times New Roman"/>
                        <a:ea typeface="Calibri"/>
                        <a:cs charset="0" pitchFamily="18" typeface="Times New Roman"/>
                      </a:endParaRPr>
                    </a:p>
                    <a:p>
                      <a:pP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spcAft>
                          <a:spcPts val="1000"/>
                        </a:spcAft>
                      </a:pPr>
                      <a:r>
                        <a:rPr b="1" dirty="0" i="1" lang="fr-FR" smtClean="0" sz="2400" u="sng">
                          <a:solidFill>
                            <a:srgbClr val="44546A"/>
                          </a:solidFill>
                          <a:latin charset="0" pitchFamily="18" typeface="Times New Roman"/>
                          <a:ea typeface="Calibri"/>
                          <a:cs charset="0" pitchFamily="18" typeface="Times New Roman"/>
                        </a:rPr>
                        <a:t>FEUILLES</a:t>
                      </a:r>
                      <a:r>
                        <a:rPr b="1" dirty="0" i="1" lang="fr-FR" sz="2400" u="sng">
                          <a:solidFill>
                            <a:srgbClr val="44546A"/>
                          </a:solidFill>
                          <a:latin charset="0" pitchFamily="18" typeface="Times New Roman"/>
                          <a:ea typeface="Calibri"/>
                          <a:cs charset="0" pitchFamily="18" typeface="Times New Roman"/>
                        </a:rPr>
                        <a:t> :</a:t>
                      </a:r>
                      <a:endParaRPr dirty="0" i="1" lang="fr-FR" sz="2400">
                        <a:solidFill>
                          <a:srgbClr val="44546A"/>
                        </a:solidFill>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au feuillage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vert</a:t>
                      </a:r>
                    </a:p>
                    <a:p>
                      <a:pPr algn="just" marL="228600">
                        <a:lnSpc>
                          <a:spcPct val="107000"/>
                        </a:lnSpc>
                        <a:spcAft>
                          <a:spcPts val="0"/>
                        </a:spcAft>
                        <a:tabLst>
                          <a:tab algn="l" pos="527050"/>
                          <a:tab algn="r" pos="2935605"/>
                        </a:tabLst>
                      </a:pPr>
                      <a:r>
                        <a:rPr dirty="0" lang="fr-FR" sz="2400">
                          <a:latin charset="0" pitchFamily="18" typeface="Times New Roman"/>
                          <a:ea typeface="Calibri"/>
                          <a:cs charset="0" pitchFamily="18" typeface="Times New Roman"/>
                        </a:rPr>
                        <a:t>	 </a:t>
                      </a: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allongé de 15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jaunâtre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Grappes de 2 à 3 fruits</a:t>
                      </a: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a:t>
                      </a:r>
                      <a:r>
                        <a:rPr b="1" dirty="0" i="0" lang="fr-FR" smtClean="0" sz="2400">
                          <a:solidFill>
                            <a:srgbClr val="44546A"/>
                          </a:solidFill>
                          <a:latin charset="0" pitchFamily="18" typeface="Times New Roman"/>
                          <a:ea typeface="Calibri"/>
                          <a:cs charset="0" pitchFamily="18" typeface="Times New Roman"/>
                        </a:rPr>
                        <a:t>KEA</a:t>
                      </a: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32775" name="Image 45"/>
          <p:cNvPicPr>
            <a:picLocks noChangeArrowheads="1" noChangeAspect="1"/>
          </p:cNvPicPr>
          <p:nvPr/>
        </p:nvPicPr>
        <p:blipFill>
          <a:blip cstate="print" r:embed="rId3"/>
          <a:srcRect/>
          <a:stretch>
            <a:fillRect/>
          </a:stretch>
        </p:blipFill>
        <p:spPr bwMode="auto">
          <a:xfrm>
            <a:off x="4663440" y="2455817"/>
            <a:ext cx="1515292" cy="1946366"/>
          </a:xfrm>
          <a:prstGeom prst="rect">
            <a:avLst/>
          </a:prstGeom>
          <a:ln>
            <a:noFill/>
          </a:ln>
          <a:effectLst>
            <a:softEdge rad="112500"/>
          </a:effectLst>
        </p:spPr>
      </p:pic>
      <p:pic>
        <p:nvPicPr>
          <p:cNvPr id="32774" name="Image 42"/>
          <p:cNvPicPr>
            <a:picLocks noChangeArrowheads="1" noChangeAspect="1"/>
          </p:cNvPicPr>
          <p:nvPr/>
        </p:nvPicPr>
        <p:blipFill>
          <a:blip cstate="print" r:embed="rId4"/>
          <a:srcRect/>
          <a:stretch>
            <a:fillRect/>
          </a:stretch>
        </p:blipFill>
        <p:spPr bwMode="auto">
          <a:xfrm>
            <a:off x="2377440" y="2442755"/>
            <a:ext cx="1409700" cy="1933303"/>
          </a:xfrm>
          <a:prstGeom prst="rect">
            <a:avLst/>
          </a:prstGeom>
          <a:ln>
            <a:noFill/>
          </a:ln>
          <a:effectLst>
            <a:softEdge rad="112500"/>
          </a:effectLst>
        </p:spPr>
      </p:pic>
      <p:pic>
        <p:nvPicPr>
          <p:cNvPr id="32773" name="Image 65"/>
          <p:cNvPicPr>
            <a:picLocks noChangeArrowheads="1" noChangeAspect="1"/>
          </p:cNvPicPr>
          <p:nvPr/>
        </p:nvPicPr>
        <p:blipFill>
          <a:blip cstate="print" r:embed="rId5"/>
          <a:srcRect/>
          <a:stretch>
            <a:fillRect/>
          </a:stretch>
        </p:blipFill>
        <p:spPr bwMode="auto">
          <a:xfrm>
            <a:off x="2756262" y="4848769"/>
            <a:ext cx="1695450" cy="1800225"/>
          </a:xfrm>
          <a:prstGeom prst="rect">
            <a:avLst/>
          </a:prstGeom>
          <a:ln>
            <a:noFill/>
          </a:ln>
          <a:effectLst>
            <a:softEdge rad="112500"/>
          </a:effectLst>
        </p:spPr>
      </p:pic>
      <p:pic>
        <p:nvPicPr>
          <p:cNvPr id="32772" name="Image 44"/>
          <p:cNvPicPr>
            <a:picLocks noChangeArrowheads="1" noChangeAspect="1"/>
          </p:cNvPicPr>
          <p:nvPr/>
        </p:nvPicPr>
        <p:blipFill>
          <a:blip cstate="print" r:embed="rId6"/>
          <a:srcRect/>
          <a:stretch>
            <a:fillRect/>
          </a:stretch>
        </p:blipFill>
        <p:spPr bwMode="auto">
          <a:xfrm>
            <a:off x="4950823" y="4847681"/>
            <a:ext cx="1314450" cy="1762125"/>
          </a:xfrm>
          <a:prstGeom prst="rect">
            <a:avLst/>
          </a:prstGeom>
          <a:ln>
            <a:noFill/>
          </a:ln>
          <a:effectLst>
            <a:softEdge rad="112500"/>
          </a:effectLst>
        </p:spPr>
      </p:pic>
      <p:pic>
        <p:nvPicPr>
          <p:cNvPr id="32771" name="Image 43"/>
          <p:cNvPicPr>
            <a:picLocks noChangeArrowheads="1" noChangeAspect="1"/>
          </p:cNvPicPr>
          <p:nvPr/>
        </p:nvPicPr>
        <p:blipFill>
          <a:blip cstate="print" r:embed="rId7"/>
          <a:srcRect/>
          <a:stretch>
            <a:fillRect/>
          </a:stretch>
        </p:blipFill>
        <p:spPr bwMode="auto">
          <a:xfrm>
            <a:off x="10280468" y="1515292"/>
            <a:ext cx="1343025" cy="1800225"/>
          </a:xfrm>
          <a:prstGeom prst="rect">
            <a:avLst/>
          </a:prstGeom>
          <a:ln>
            <a:noFill/>
          </a:ln>
          <a:effectLst>
            <a:softEdge rad="112500"/>
          </a:effectLst>
        </p:spPr>
      </p:pic>
      <p:pic>
        <p:nvPicPr>
          <p:cNvPr id="32770" name="Image 49"/>
          <p:cNvPicPr>
            <a:picLocks noChangeArrowheads="1" noChangeAspect="1"/>
          </p:cNvPicPr>
          <p:nvPr/>
        </p:nvPicPr>
        <p:blipFill>
          <a:blip cstate="print" r:embed="rId8"/>
          <a:srcRect/>
          <a:stretch>
            <a:fillRect/>
          </a:stretch>
        </p:blipFill>
        <p:spPr bwMode="auto">
          <a:xfrm>
            <a:off x="9483634" y="4075611"/>
            <a:ext cx="2219325" cy="1776549"/>
          </a:xfrm>
          <a:prstGeom prst="rect">
            <a:avLst/>
          </a:prstGeom>
          <a:ln>
            <a:noFill/>
          </a:ln>
          <a:effectLst>
            <a:softEdge rad="112500"/>
          </a:effectLst>
        </p:spPr>
      </p:pic>
      <p:pic>
        <p:nvPicPr>
          <p:cNvPr descr="2012jan 214" id="32769" name="Image 56"/>
          <p:cNvPicPr>
            <a:picLocks noChangeArrowheads="1" noChangeAspect="1"/>
          </p:cNvPicPr>
          <p:nvPr/>
        </p:nvPicPr>
        <p:blipFill>
          <a:blip cstate="print" r:embed="rId9"/>
          <a:srcRect/>
          <a:stretch>
            <a:fillRect/>
          </a:stretch>
        </p:blipFill>
        <p:spPr bwMode="auto">
          <a:xfrm>
            <a:off x="6910251" y="4075613"/>
            <a:ext cx="2266950" cy="1800225"/>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15" name="Tableau 14"/>
          <p:cNvGraphicFramePr>
            <a:graphicFrameLocks noGrp="1"/>
          </p:cNvGraphicFramePr>
          <p:nvPr/>
        </p:nvGraphicFramePr>
        <p:xfrm>
          <a:off x="182880" y="719666"/>
          <a:ext cx="12009119" cy="6202781"/>
        </p:xfrm>
        <a:graphic>
          <a:graphicData uri="http://schemas.openxmlformats.org/drawingml/2006/table">
            <a:tbl>
              <a:tblPr/>
              <a:tblGrid>
                <a:gridCol w="5903117"/>
                <a:gridCol w="6106002"/>
              </a:tblGrid>
              <a:tr h="144024">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811430">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5) MEI </a:t>
                      </a:r>
                      <a:r>
                        <a:rPr b="1" dirty="0" lang="fr-FR" sz="2400">
                          <a:latin charset="0" pitchFamily="18" typeface="Times New Roman"/>
                          <a:ea typeface="Calibri"/>
                          <a:cs charset="0" pitchFamily="18" typeface="Times New Roman"/>
                        </a:rPr>
                        <a:t>TAHISI</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20 M de hauteur et qui a 1 saison par an</a:t>
                      </a:r>
                      <a:r>
                        <a:rPr dirty="0" lang="fr-FR" smtClean="0" sz="2400">
                          <a:latin charset="0" pitchFamily="18" typeface="Times New Roman"/>
                          <a:ea typeface="Calibri"/>
                          <a:cs charset="0" pitchFamily="18" typeface="Times New Roman"/>
                        </a:rPr>
                        <a:t>.</a:t>
                      </a: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au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feuillage </a:t>
                      </a:r>
                      <a:r>
                        <a:rPr dirty="0" lang="fr-FR" sz="2400">
                          <a:latin charset="0" pitchFamily="18" typeface="Times New Roman"/>
                          <a:ea typeface="Calibri"/>
                          <a:cs charset="0" pitchFamily="18" typeface="Times New Roman"/>
                        </a:rPr>
                        <a:t>moins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sphérique de 15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jaunâtre </a:t>
                      </a: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a:t>
                      </a: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MEI </a:t>
                      </a:r>
                      <a:r>
                        <a:rPr b="1" dirty="0" i="0" lang="fr-FR" sz="2400">
                          <a:solidFill>
                            <a:srgbClr val="44546A"/>
                          </a:solidFill>
                          <a:latin charset="0" pitchFamily="18" typeface="Times New Roman"/>
                          <a:ea typeface="Calibri"/>
                          <a:cs charset="0" pitchFamily="18" typeface="Times New Roman"/>
                        </a:rPr>
                        <a:t>TAHISI</a:t>
                      </a:r>
                      <a:endParaRPr dirty="0" i="1" lang="fr-FR" sz="2400">
                        <a:solidFill>
                          <a:srgbClr val="44546A"/>
                        </a:solidFill>
                        <a:latin charset="0" pitchFamily="18" typeface="Times New Roman"/>
                        <a:ea typeface="Calibri"/>
                        <a:cs charset="0" pitchFamily="18" typeface="Times New Roman"/>
                      </a:endParaRPr>
                    </a:p>
                    <a:p>
                      <a:pPr>
                        <a:lnSpc>
                          <a:spcPct val="107000"/>
                        </a:lnSpc>
                        <a:spcAft>
                          <a:spcPts val="0"/>
                        </a:spcAft>
                        <a:tabLst>
                          <a:tab algn="l" pos="564515"/>
                        </a:tabLst>
                      </a:pPr>
                      <a:r>
                        <a:rPr dirty="0" lang="fr-FR" sz="2400">
                          <a:latin charset="0" pitchFamily="18" typeface="Times New Roman"/>
                          <a:ea typeface="Calibri"/>
                          <a:cs charset="0" pitchFamily="18" typeface="Times New Roman"/>
                        </a:rPr>
                        <a:t>	</a:t>
                      </a: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31761" name="Image 63"/>
          <p:cNvPicPr>
            <a:picLocks noChangeArrowheads="1" noChangeAspect="1"/>
          </p:cNvPicPr>
          <p:nvPr/>
        </p:nvPicPr>
        <p:blipFill>
          <a:blip cstate="print" r:embed="rId3"/>
          <a:srcRect/>
          <a:stretch>
            <a:fillRect/>
          </a:stretch>
        </p:blipFill>
        <p:spPr bwMode="auto">
          <a:xfrm>
            <a:off x="2063931" y="2246811"/>
            <a:ext cx="1893333" cy="2520000"/>
          </a:xfrm>
          <a:prstGeom prst="rect">
            <a:avLst/>
          </a:prstGeom>
          <a:ln>
            <a:noFill/>
          </a:ln>
          <a:effectLst>
            <a:softEdge rad="112500"/>
          </a:effectLst>
        </p:spPr>
      </p:pic>
      <p:pic>
        <p:nvPicPr>
          <p:cNvPr id="31760" name="Image 16"/>
          <p:cNvPicPr>
            <a:picLocks noChangeArrowheads="1" noChangeAspect="1"/>
          </p:cNvPicPr>
          <p:nvPr/>
        </p:nvPicPr>
        <p:blipFill>
          <a:blip cstate="print" r:embed="rId4"/>
          <a:srcRect/>
          <a:stretch>
            <a:fillRect/>
          </a:stretch>
        </p:blipFill>
        <p:spPr bwMode="auto">
          <a:xfrm>
            <a:off x="3709852" y="4835707"/>
            <a:ext cx="2077266" cy="2022293"/>
          </a:xfrm>
          <a:prstGeom prst="rect">
            <a:avLst/>
          </a:prstGeom>
          <a:ln>
            <a:noFill/>
          </a:ln>
          <a:effectLst>
            <a:softEdge rad="112500"/>
          </a:effectLst>
        </p:spPr>
      </p:pic>
      <p:pic>
        <p:nvPicPr>
          <p:cNvPr id="31759" name="Image 14"/>
          <p:cNvPicPr>
            <a:picLocks noChangeArrowheads="1" noChangeAspect="1"/>
          </p:cNvPicPr>
          <p:nvPr/>
        </p:nvPicPr>
        <p:blipFill>
          <a:blip cstate="print" r:embed="rId5"/>
          <a:srcRect/>
          <a:stretch>
            <a:fillRect/>
          </a:stretch>
        </p:blipFill>
        <p:spPr bwMode="auto">
          <a:xfrm>
            <a:off x="9673318" y="1227909"/>
            <a:ext cx="1743619" cy="2233748"/>
          </a:xfrm>
          <a:prstGeom prst="rect">
            <a:avLst/>
          </a:prstGeom>
          <a:ln>
            <a:noFill/>
          </a:ln>
          <a:effectLst>
            <a:softEdge rad="112500"/>
          </a:effectLst>
        </p:spPr>
      </p:pic>
      <p:pic>
        <p:nvPicPr>
          <p:cNvPr id="31758" name="Image 50"/>
          <p:cNvPicPr>
            <a:picLocks noChangeArrowheads="1" noChangeAspect="1"/>
          </p:cNvPicPr>
          <p:nvPr/>
        </p:nvPicPr>
        <p:blipFill>
          <a:blip cstate="print" r:embed="rId6"/>
          <a:srcRect/>
          <a:stretch>
            <a:fillRect/>
          </a:stretch>
        </p:blipFill>
        <p:spPr bwMode="auto">
          <a:xfrm>
            <a:off x="9815921" y="5229225"/>
            <a:ext cx="2219325" cy="1628775"/>
          </a:xfrm>
          <a:prstGeom prst="rect">
            <a:avLst/>
          </a:prstGeom>
          <a:ln>
            <a:noFill/>
          </a:ln>
          <a:effectLst>
            <a:softEdge rad="112500"/>
          </a:effectLst>
        </p:spPr>
      </p:pic>
      <p:pic>
        <p:nvPicPr>
          <p:cNvPr descr="2012jan 214" id="31757" name="Image 57"/>
          <p:cNvPicPr>
            <a:picLocks noChangeArrowheads="1" noChangeAspect="1"/>
          </p:cNvPicPr>
          <p:nvPr/>
        </p:nvPicPr>
        <p:blipFill>
          <a:blip cstate="print" r:embed="rId7"/>
          <a:srcRect/>
          <a:stretch>
            <a:fillRect/>
          </a:stretch>
        </p:blipFill>
        <p:spPr bwMode="auto">
          <a:xfrm>
            <a:off x="6228261" y="5057775"/>
            <a:ext cx="2266950" cy="1800225"/>
          </a:xfrm>
          <a:prstGeom prst="rect">
            <a:avLst/>
          </a:prstGeom>
          <a:ln>
            <a:noFill/>
          </a:ln>
          <a:effectLst>
            <a:softEdge rad="112500"/>
          </a:effectLst>
        </p:spPr>
      </p:pic>
      <p:pic>
        <p:nvPicPr>
          <p:cNvPr id="31756" name="Image 67"/>
          <p:cNvPicPr>
            <a:picLocks noChangeArrowheads="1" noChangeAspect="1"/>
          </p:cNvPicPr>
          <p:nvPr/>
        </p:nvPicPr>
        <p:blipFill>
          <a:blip cstate="print" r:embed="rId8"/>
          <a:srcRect/>
          <a:stretch>
            <a:fillRect/>
          </a:stretch>
        </p:blipFill>
        <p:spPr bwMode="auto">
          <a:xfrm>
            <a:off x="8451669" y="3533775"/>
            <a:ext cx="2190750" cy="1952625"/>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182881" y="914399"/>
          <a:ext cx="11808822" cy="5870258"/>
        </p:xfrm>
        <a:graphic>
          <a:graphicData uri="http://schemas.openxmlformats.org/drawingml/2006/table">
            <a:tbl>
              <a:tblPr/>
              <a:tblGrid>
                <a:gridCol w="5804660"/>
                <a:gridCol w="6004162"/>
              </a:tblGrid>
              <a:tr h="346797">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426987">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6) MAUFALA </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a:t>
                      </a:r>
                      <a:r>
                        <a:rPr dirty="0" lang="fr-FR" smtClean="0" sz="2400">
                          <a:latin charset="0" pitchFamily="18" typeface="Times New Roman"/>
                          <a:ea typeface="Calibri"/>
                          <a:cs charset="0" pitchFamily="18" typeface="Times New Roman"/>
                        </a:rPr>
                        <a:t>15 </a:t>
                      </a:r>
                      <a:r>
                        <a:rPr dirty="0" lang="fr-FR" sz="2400">
                          <a:latin charset="0" pitchFamily="18" typeface="Times New Roman"/>
                          <a:ea typeface="Calibri"/>
                          <a:cs charset="0" pitchFamily="18" typeface="Times New Roman"/>
                        </a:rPr>
                        <a:t>M de hauteur et qui a 2 saisons par an</a:t>
                      </a:r>
                      <a:r>
                        <a:rPr dirty="0" lang="fr-FR" smtClean="0" sz="2400">
                          <a:latin charset="0" pitchFamily="18" typeface="Times New Roman"/>
                          <a:ea typeface="Calibri"/>
                          <a:cs charset="0" pitchFamily="18" typeface="Times New Roman"/>
                        </a:rPr>
                        <a:t>.</a:t>
                      </a: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Feuilles </a:t>
                      </a:r>
                      <a:r>
                        <a:rPr dirty="0" lang="fr-FR" smtClean="0" sz="2400">
                          <a:latin charset="0" pitchFamily="18" typeface="Times New Roman"/>
                          <a:ea typeface="Calibri"/>
                          <a:cs charset="0" pitchFamily="18" typeface="Times New Roman"/>
                        </a:rPr>
                        <a:t>larges</a:t>
                      </a:r>
                      <a:r>
                        <a:rPr baseline="0" dirty="0" lang="fr-FR" smtClean="0" sz="2400">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vert</a:t>
                      </a:r>
                    </a:p>
                    <a:p>
                      <a:pPr>
                        <a:lnSpc>
                          <a:spcPct val="107000"/>
                        </a:lnSpc>
                        <a:spcAft>
                          <a:spcPts val="0"/>
                        </a:spcAft>
                      </a:pP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allongé de 15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jaunâtre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Grappes de 2 à 3 fruits</a:t>
                      </a:r>
                    </a:p>
                    <a:p>
                      <a:pPr>
                        <a:lnSpc>
                          <a:spcPct val="107000"/>
                        </a:lnSpc>
                        <a:spcAft>
                          <a:spcPts val="0"/>
                        </a:spcAft>
                      </a:pPr>
                      <a:endParaRPr dirty="0" lang="fr-FR" smtClean="0" sz="2400">
                        <a:latin charset="0" pitchFamily="18" typeface="Times New Roman"/>
                        <a:ea typeface="Calibri"/>
                        <a:cs charset="0" pitchFamily="18" typeface="Times New Roman"/>
                      </a:endParaRPr>
                    </a:p>
                    <a:p>
                      <a:pPr>
                        <a:lnSpc>
                          <a:spcPct val="107000"/>
                        </a:lnSpc>
                        <a:spcAft>
                          <a:spcPts val="0"/>
                        </a:spcAft>
                      </a:pPr>
                      <a:endParaRPr dirty="0" lang="fr-FR" smtClean="0" sz="2400">
                        <a:latin charset="0" pitchFamily="18" typeface="Times New Roman"/>
                        <a:ea typeface="Calibri"/>
                        <a:cs charset="0" pitchFamily="18" typeface="Times New Roman"/>
                      </a:endParaRPr>
                    </a:p>
                    <a:p>
                      <a:pPr>
                        <a:lnSpc>
                          <a:spcPct val="107000"/>
                        </a:lnSpc>
                        <a:spcAft>
                          <a:spcPts val="0"/>
                        </a:spcAft>
                      </a:pPr>
                      <a:r>
                        <a:rPr dirty="0" lang="fr-FR" smtClean="0" sz="2400">
                          <a:latin charset="0" pitchFamily="18" typeface="Times New Roman"/>
                          <a:ea typeface="Calibri"/>
                          <a:cs charset="0" pitchFamily="18" typeface="Times New Roman"/>
                        </a:rPr>
                        <a:t>Même variété que le AVELOLOA</a:t>
                      </a: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a:t>
                      </a:r>
                      <a:r>
                        <a:rPr b="1" dirty="0" i="0" lang="fr-FR" smtClean="0" sz="2400">
                          <a:solidFill>
                            <a:srgbClr val="44546A"/>
                          </a:solidFill>
                          <a:latin charset="0" pitchFamily="18" typeface="Times New Roman"/>
                          <a:ea typeface="Calibri"/>
                          <a:cs charset="0" pitchFamily="18" typeface="Times New Roman"/>
                        </a:rPr>
                        <a:t>MAUFALA</a:t>
                      </a: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30725" name="Image 36"/>
          <p:cNvPicPr>
            <a:picLocks noChangeArrowheads="1" noChangeAspect="1"/>
          </p:cNvPicPr>
          <p:nvPr/>
        </p:nvPicPr>
        <p:blipFill>
          <a:blip cstate="print" r:embed="rId3"/>
          <a:srcRect/>
          <a:stretch>
            <a:fillRect/>
          </a:stretch>
        </p:blipFill>
        <p:spPr bwMode="auto">
          <a:xfrm>
            <a:off x="1358537" y="2495005"/>
            <a:ext cx="1611429" cy="2160000"/>
          </a:xfrm>
          <a:prstGeom prst="rect">
            <a:avLst/>
          </a:prstGeom>
          <a:ln>
            <a:noFill/>
          </a:ln>
          <a:effectLst>
            <a:softEdge rad="112500"/>
          </a:effectLst>
        </p:spPr>
      </p:pic>
      <p:pic>
        <p:nvPicPr>
          <p:cNvPr id="30724" name="Image 26"/>
          <p:cNvPicPr>
            <a:picLocks noChangeArrowheads="1" noChangeAspect="1"/>
          </p:cNvPicPr>
          <p:nvPr/>
        </p:nvPicPr>
        <p:blipFill>
          <a:blip cstate="print" r:embed="rId4"/>
          <a:srcRect/>
          <a:stretch>
            <a:fillRect/>
          </a:stretch>
        </p:blipFill>
        <p:spPr bwMode="auto">
          <a:xfrm>
            <a:off x="3618411" y="4637315"/>
            <a:ext cx="1574619" cy="1970042"/>
          </a:xfrm>
          <a:prstGeom prst="rect">
            <a:avLst/>
          </a:prstGeom>
          <a:ln>
            <a:noFill/>
          </a:ln>
          <a:effectLst>
            <a:softEdge rad="112500"/>
          </a:effectLst>
        </p:spPr>
      </p:pic>
      <p:pic>
        <p:nvPicPr>
          <p:cNvPr id="30723" name="Image 17"/>
          <p:cNvPicPr>
            <a:picLocks noChangeArrowheads="1" noChangeAspect="1"/>
          </p:cNvPicPr>
          <p:nvPr/>
        </p:nvPicPr>
        <p:blipFill>
          <a:blip cstate="print" r:embed="rId5"/>
          <a:srcRect/>
          <a:stretch>
            <a:fillRect/>
          </a:stretch>
        </p:blipFill>
        <p:spPr bwMode="auto">
          <a:xfrm>
            <a:off x="9522824" y="1410788"/>
            <a:ext cx="1761036" cy="2259875"/>
          </a:xfrm>
          <a:prstGeom prst="rect">
            <a:avLst/>
          </a:prstGeom>
          <a:ln>
            <a:noFill/>
          </a:ln>
          <a:effectLst>
            <a:softEdge rad="112500"/>
          </a:effectLst>
        </p:spPr>
      </p:pic>
      <p:pic>
        <p:nvPicPr>
          <p:cNvPr id="30722" name="Image 37"/>
          <p:cNvPicPr>
            <a:picLocks noChangeArrowheads="1" noChangeAspect="1"/>
          </p:cNvPicPr>
          <p:nvPr/>
        </p:nvPicPr>
        <p:blipFill>
          <a:blip cstate="print" r:embed="rId6"/>
          <a:srcRect/>
          <a:stretch>
            <a:fillRect/>
          </a:stretch>
        </p:blipFill>
        <p:spPr bwMode="auto">
          <a:xfrm>
            <a:off x="9379131" y="4771506"/>
            <a:ext cx="2425882" cy="1750422"/>
          </a:xfrm>
          <a:prstGeom prst="rect">
            <a:avLst/>
          </a:prstGeom>
          <a:ln>
            <a:noFill/>
          </a:ln>
          <a:effectLst>
            <a:softEdge rad="112500"/>
          </a:effectLst>
        </p:spPr>
      </p:pic>
      <p:pic>
        <p:nvPicPr>
          <p:cNvPr descr="C:\Users\moi\Downloads\298576552_450425436804662_6504627726110138326_n.jpg" id="2050" name="Picture 2"/>
          <p:cNvPicPr>
            <a:picLocks noChangeArrowheads="1" noChangeAspect="1"/>
          </p:cNvPicPr>
          <p:nvPr/>
        </p:nvPicPr>
        <p:blipFill>
          <a:blip cstate="print" r:embed="rId7"/>
          <a:srcRect/>
          <a:stretch>
            <a:fillRect/>
          </a:stretch>
        </p:blipFill>
        <p:spPr bwMode="auto">
          <a:xfrm>
            <a:off x="6129772" y="4801640"/>
            <a:ext cx="1567814" cy="1800000"/>
          </a:xfrm>
          <a:prstGeom prst="rect">
            <a:avLst/>
          </a:prstGeom>
          <a:ln>
            <a:noFill/>
          </a:ln>
          <a:effectLst>
            <a:softEdge rad="112500"/>
          </a:effectLst>
        </p:spPr>
      </p:pic>
      <p:pic>
        <p:nvPicPr>
          <p:cNvPr descr="C:\Users\moi\Downloads\298747162_462173899150554_4578122343004661115_n.jpg" id="2051" name="Picture 3"/>
          <p:cNvPicPr>
            <a:picLocks noChangeArrowheads="1" noChangeAspect="1"/>
          </p:cNvPicPr>
          <p:nvPr/>
        </p:nvPicPr>
        <p:blipFill>
          <a:blip cstate="print" r:embed="rId8"/>
          <a:srcRect/>
          <a:stretch>
            <a:fillRect/>
          </a:stretch>
        </p:blipFill>
        <p:spPr bwMode="auto">
          <a:xfrm>
            <a:off x="7747463" y="4834890"/>
            <a:ext cx="1558006" cy="1800000"/>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182881" y="953589"/>
          <a:ext cx="11808822" cy="5961767"/>
        </p:xfrm>
        <a:graphic>
          <a:graphicData uri="http://schemas.openxmlformats.org/drawingml/2006/table">
            <a:tbl>
              <a:tblPr/>
              <a:tblGrid>
                <a:gridCol w="5804660"/>
                <a:gridCol w="6004162"/>
              </a:tblGrid>
              <a:tr h="138052">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570416">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7) KAUI </a:t>
                      </a:r>
                      <a:r>
                        <a:rPr b="1" dirty="0" lang="fr-FR" sz="2400">
                          <a:latin charset="0" pitchFamily="18" typeface="Times New Roman"/>
                          <a:ea typeface="Calibri"/>
                          <a:cs charset="0" pitchFamily="18" typeface="Times New Roman"/>
                        </a:rPr>
                        <a:t>AGO</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25 M de hauteur et qui a 2 saisons par an</a:t>
                      </a:r>
                      <a:r>
                        <a:rPr dirty="0" lang="fr-FR" smtClean="0" sz="2400">
                          <a:latin charset="0" pitchFamily="18" typeface="Times New Roman"/>
                          <a:ea typeface="Calibri"/>
                          <a:cs charset="0" pitchFamily="18" typeface="Times New Roman"/>
                        </a:rPr>
                        <a:t>.</a:t>
                      </a: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au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feuillage </a:t>
                      </a:r>
                      <a:r>
                        <a:rPr dirty="0" lang="fr-FR" sz="2400">
                          <a:latin charset="0" pitchFamily="18" typeface="Times New Roman"/>
                          <a:ea typeface="Calibri"/>
                          <a:cs charset="0" pitchFamily="18" typeface="Times New Roman"/>
                        </a:rPr>
                        <a:t>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Plus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sphérique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Grappes de 2 à 3 fruits</a:t>
                      </a:r>
                    </a:p>
                    <a:p>
                      <a:pP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KAUI AGO</a:t>
                      </a: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9702" name="Image 33"/>
          <p:cNvPicPr>
            <a:picLocks noChangeArrowheads="1" noChangeAspect="1"/>
          </p:cNvPicPr>
          <p:nvPr/>
        </p:nvPicPr>
        <p:blipFill>
          <a:blip cstate="print" r:embed="rId3"/>
          <a:srcRect/>
          <a:stretch>
            <a:fillRect/>
          </a:stretch>
        </p:blipFill>
        <p:spPr bwMode="auto">
          <a:xfrm>
            <a:off x="1920240" y="2521131"/>
            <a:ext cx="1854926" cy="2259875"/>
          </a:xfrm>
          <a:prstGeom prst="rect">
            <a:avLst/>
          </a:prstGeom>
          <a:ln>
            <a:noFill/>
          </a:ln>
          <a:effectLst>
            <a:softEdge rad="112500"/>
          </a:effectLst>
        </p:spPr>
      </p:pic>
      <p:pic>
        <p:nvPicPr>
          <p:cNvPr id="29701" name="Image 34"/>
          <p:cNvPicPr>
            <a:picLocks noChangeArrowheads="1" noChangeAspect="1"/>
          </p:cNvPicPr>
          <p:nvPr/>
        </p:nvPicPr>
        <p:blipFill>
          <a:blip cstate="print" r:embed="rId4">
            <a:lum contrast="40000"/>
          </a:blip>
          <a:srcRect/>
          <a:stretch>
            <a:fillRect/>
          </a:stretch>
        </p:blipFill>
        <p:spPr bwMode="auto">
          <a:xfrm>
            <a:off x="3553097" y="4545874"/>
            <a:ext cx="2076994" cy="2312125"/>
          </a:xfrm>
          <a:prstGeom prst="rect">
            <a:avLst/>
          </a:prstGeom>
          <a:ln>
            <a:noFill/>
          </a:ln>
          <a:effectLst>
            <a:softEdge rad="112500"/>
          </a:effectLst>
        </p:spPr>
      </p:pic>
      <p:pic>
        <p:nvPicPr>
          <p:cNvPr id="29700" name="Image 35"/>
          <p:cNvPicPr>
            <a:picLocks noChangeArrowheads="1" noChangeAspect="1"/>
          </p:cNvPicPr>
          <p:nvPr/>
        </p:nvPicPr>
        <p:blipFill>
          <a:blip cstate="print" r:embed="rId5"/>
          <a:srcRect/>
          <a:stretch>
            <a:fillRect/>
          </a:stretch>
        </p:blipFill>
        <p:spPr bwMode="auto">
          <a:xfrm>
            <a:off x="9588137" y="1345475"/>
            <a:ext cx="1677761" cy="2037806"/>
          </a:xfrm>
          <a:prstGeom prst="rect">
            <a:avLst/>
          </a:prstGeom>
          <a:ln>
            <a:noFill/>
          </a:ln>
          <a:effectLst>
            <a:softEdge rad="112500"/>
          </a:effectLst>
        </p:spPr>
      </p:pic>
      <p:pic>
        <p:nvPicPr>
          <p:cNvPr descr="2012jan 214" id="29698" name="Image 58"/>
          <p:cNvPicPr>
            <a:picLocks noChangeArrowheads="1" noChangeAspect="1"/>
          </p:cNvPicPr>
          <p:nvPr/>
        </p:nvPicPr>
        <p:blipFill>
          <a:blip cstate="print" r:embed="rId6"/>
          <a:srcRect/>
          <a:stretch>
            <a:fillRect/>
          </a:stretch>
        </p:blipFill>
        <p:spPr bwMode="auto">
          <a:xfrm>
            <a:off x="9640388" y="4872446"/>
            <a:ext cx="2266950" cy="1800225"/>
          </a:xfrm>
          <a:prstGeom prst="rect">
            <a:avLst/>
          </a:prstGeom>
          <a:ln>
            <a:noFill/>
          </a:ln>
          <a:effectLst>
            <a:softEdge rad="112500"/>
          </a:effectLst>
        </p:spPr>
      </p:pic>
      <p:pic>
        <p:nvPicPr>
          <p:cNvPr descr="298747162_462173899150554_4578122343004661115_n.jpg" id="10" name="Image 9"/>
          <p:cNvPicPr>
            <a:picLocks noChangeAspect="1"/>
          </p:cNvPicPr>
          <p:nvPr/>
        </p:nvPicPr>
        <p:blipFill>
          <a:blip cstate="print" r:embed="rId7"/>
          <a:stretch>
            <a:fillRect/>
          </a:stretch>
        </p:blipFill>
        <p:spPr>
          <a:xfrm>
            <a:off x="8041342" y="3805516"/>
            <a:ext cx="1801906" cy="1909483"/>
          </a:xfrm>
          <a:prstGeom prst="rect">
            <a:avLst/>
          </a:prstGeom>
          <a:ln>
            <a:noFill/>
          </a:ln>
          <a:effectLst>
            <a:softEdge rad="112500"/>
          </a:effectLst>
        </p:spPr>
      </p:pic>
      <p:pic>
        <p:nvPicPr>
          <p:cNvPr descr="299447391_1041780866498379_4435727110536287094_n.jpg" id="11" name="Image 10"/>
          <p:cNvPicPr>
            <a:picLocks noChangeAspect="1"/>
          </p:cNvPicPr>
          <p:nvPr/>
        </p:nvPicPr>
        <p:blipFill>
          <a:blip cstate="print" r:embed="rId8"/>
          <a:stretch>
            <a:fillRect/>
          </a:stretch>
        </p:blipFill>
        <p:spPr>
          <a:xfrm>
            <a:off x="6219575" y="4708376"/>
            <a:ext cx="2036920" cy="2149624"/>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195943" y="953589"/>
          <a:ext cx="11834948" cy="5759444"/>
        </p:xfrm>
        <a:graphic>
          <a:graphicData uri="http://schemas.openxmlformats.org/drawingml/2006/table">
            <a:tbl>
              <a:tblPr/>
              <a:tblGrid>
                <a:gridCol w="5817501"/>
                <a:gridCol w="6017447"/>
              </a:tblGrid>
              <a:tr h="353439">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368093">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8) MAOPO</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30 M de hauteur et qui a 2 saisons par an.</a:t>
                      </a: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z="2400">
                        <a:solidFill>
                          <a:srgbClr val="44546A"/>
                        </a:solidFill>
                        <a:latin charset="0" pitchFamily="18" typeface="Times New Roman"/>
                        <a:ea typeface="Calibri"/>
                        <a:cs charset="0" pitchFamily="18" typeface="Times New Roman"/>
                      </a:endParaRPr>
                    </a:p>
                    <a:p>
                      <a:pPr>
                        <a:lnSpc>
                          <a:spcPct val="107000"/>
                        </a:lnSpc>
                        <a:spcAft>
                          <a:spcPts val="0"/>
                        </a:spcAft>
                      </a:pPr>
                      <a:r>
                        <a:rPr b="1" dirty="0" lang="fr-FR" sz="2400" u="sng">
                          <a:latin charset="0" pitchFamily="18" typeface="Times New Roman"/>
                          <a:ea typeface="Calibri"/>
                          <a:cs charset="0" pitchFamily="18" typeface="Times New Roman"/>
                        </a:rPr>
                        <a:t>FEUILLES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a:t>
                      </a:r>
                      <a:r>
                        <a:rPr dirty="0" lang="fr-FR" smtClean="0" sz="2400">
                          <a:latin charset="0" pitchFamily="18" typeface="Times New Roman"/>
                          <a:ea typeface="Calibri"/>
                          <a:cs charset="0" pitchFamily="18" typeface="Times New Roman"/>
                        </a:rPr>
                        <a:t>grand</a:t>
                      </a: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au </a:t>
                      </a:r>
                      <a:r>
                        <a:rPr dirty="0" lang="fr-FR" sz="2400">
                          <a:latin charset="0" pitchFamily="18" typeface="Times New Roman"/>
                          <a:ea typeface="Calibri"/>
                          <a:cs charset="0" pitchFamily="18" typeface="Times New Roman"/>
                        </a:rPr>
                        <a:t>feuillage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Peu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rond de 15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jaunâtre </a:t>
                      </a:r>
                    </a:p>
                    <a:p>
                      <a:pPr algn="ct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lgn="ctr">
                        <a:spcAft>
                          <a:spcPts val="1000"/>
                        </a:spcAft>
                      </a:pPr>
                      <a:endParaRPr b="1" dirty="0" i="0" lang="fr-FR" smtClean="0" sz="2400">
                        <a:solidFill>
                          <a:srgbClr val="44546A"/>
                        </a:solidFill>
                        <a:latin charset="0" pitchFamily="18" typeface="Times New Roman"/>
                        <a:ea typeface="Calibri"/>
                        <a:cs charset="0" pitchFamily="18" typeface="Times New Roman"/>
                      </a:endParaRPr>
                    </a:p>
                    <a:p>
                      <a:pPr algn="l">
                        <a:spcAft>
                          <a:spcPts val="1000"/>
                        </a:spcAft>
                      </a:pPr>
                      <a:r>
                        <a:rPr b="1" dirty="0" i="0" lang="fr-FR" smtClean="0" sz="2400">
                          <a:solidFill>
                            <a:srgbClr val="44546A"/>
                          </a:solidFill>
                          <a:latin charset="0" pitchFamily="18" typeface="Times New Roman"/>
                          <a:ea typeface="Calibri"/>
                          <a:cs charset="0" pitchFamily="18" typeface="Times New Roman"/>
                        </a:rPr>
                        <a:t>Préparation </a:t>
                      </a:r>
                      <a:r>
                        <a:rPr b="1" dirty="0" i="0" lang="fr-FR" sz="2400">
                          <a:solidFill>
                            <a:srgbClr val="44546A"/>
                          </a:solidFill>
                          <a:latin charset="0" pitchFamily="18" typeface="Times New Roman"/>
                          <a:ea typeface="Calibri"/>
                          <a:cs charset="0" pitchFamily="18" typeface="Times New Roman"/>
                        </a:rPr>
                        <a:t>du MAOPO</a:t>
                      </a:r>
                      <a:endParaRPr dirty="0" i="1" lang="fr-FR" sz="2400">
                        <a:solidFill>
                          <a:srgbClr val="44546A"/>
                        </a:solidFill>
                        <a:latin charset="0" pitchFamily="18" typeface="Times New Roman"/>
                        <a:ea typeface="Calibri"/>
                        <a:cs charset="0" pitchFamily="18" typeface="Times New Roman"/>
                      </a:endParaRPr>
                    </a:p>
                    <a:p>
                      <a:pPr algn="ctr">
                        <a:spcAft>
                          <a:spcPts val="1000"/>
                        </a:spcAft>
                      </a:pPr>
                      <a:endParaRPr dirty="0" i="1" lang="fr-FR" sz="2400">
                        <a:solidFill>
                          <a:srgbClr val="44546A"/>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8678" name="Image 48"/>
          <p:cNvPicPr>
            <a:picLocks noChangeArrowheads="1" noChangeAspect="1"/>
          </p:cNvPicPr>
          <p:nvPr/>
        </p:nvPicPr>
        <p:blipFill>
          <a:blip cstate="print" r:embed="rId3"/>
          <a:srcRect/>
          <a:stretch>
            <a:fillRect/>
          </a:stretch>
        </p:blipFill>
        <p:spPr bwMode="auto">
          <a:xfrm>
            <a:off x="1998617" y="2455817"/>
            <a:ext cx="1617345" cy="2299063"/>
          </a:xfrm>
          <a:prstGeom prst="rect">
            <a:avLst/>
          </a:prstGeom>
          <a:ln>
            <a:noFill/>
          </a:ln>
          <a:effectLst>
            <a:softEdge rad="112500"/>
          </a:effectLst>
        </p:spPr>
      </p:pic>
      <p:pic>
        <p:nvPicPr>
          <p:cNvPr id="28677" name="Image 46"/>
          <p:cNvPicPr>
            <a:picLocks noChangeArrowheads="1" noChangeAspect="1"/>
          </p:cNvPicPr>
          <p:nvPr/>
        </p:nvPicPr>
        <p:blipFill>
          <a:blip cstate="print" r:embed="rId4"/>
          <a:srcRect/>
          <a:stretch>
            <a:fillRect/>
          </a:stretch>
        </p:blipFill>
        <p:spPr bwMode="auto">
          <a:xfrm>
            <a:off x="3749040" y="4454435"/>
            <a:ext cx="1737360" cy="2145846"/>
          </a:xfrm>
          <a:prstGeom prst="rect">
            <a:avLst/>
          </a:prstGeom>
          <a:ln>
            <a:noFill/>
          </a:ln>
          <a:effectLst>
            <a:softEdge rad="112500"/>
          </a:effectLst>
        </p:spPr>
      </p:pic>
      <p:pic>
        <p:nvPicPr>
          <p:cNvPr id="28676" name="Image 47"/>
          <p:cNvPicPr>
            <a:picLocks noChangeArrowheads="1" noChangeAspect="1"/>
          </p:cNvPicPr>
          <p:nvPr/>
        </p:nvPicPr>
        <p:blipFill>
          <a:blip cstate="print" r:embed="rId5"/>
          <a:srcRect/>
          <a:stretch>
            <a:fillRect/>
          </a:stretch>
        </p:blipFill>
        <p:spPr bwMode="auto">
          <a:xfrm>
            <a:off x="9431382" y="1436914"/>
            <a:ext cx="2259875" cy="2011680"/>
          </a:xfrm>
          <a:prstGeom prst="rect">
            <a:avLst/>
          </a:prstGeom>
          <a:ln>
            <a:noFill/>
          </a:ln>
          <a:effectLst>
            <a:softEdge rad="112500"/>
          </a:effectLst>
        </p:spPr>
      </p:pic>
      <p:pic>
        <p:nvPicPr>
          <p:cNvPr id="28675" name="Image 55"/>
          <p:cNvPicPr>
            <a:picLocks noChangeArrowheads="1" noChangeAspect="1"/>
          </p:cNvPicPr>
          <p:nvPr/>
        </p:nvPicPr>
        <p:blipFill>
          <a:blip cstate="print" r:embed="rId6"/>
          <a:srcRect/>
          <a:stretch>
            <a:fillRect/>
          </a:stretch>
        </p:blipFill>
        <p:spPr bwMode="auto">
          <a:xfrm>
            <a:off x="9692640" y="4911635"/>
            <a:ext cx="2219325" cy="1772466"/>
          </a:xfrm>
          <a:prstGeom prst="rect">
            <a:avLst/>
          </a:prstGeom>
          <a:ln>
            <a:noFill/>
          </a:ln>
          <a:effectLst>
            <a:softEdge rad="112500"/>
          </a:effectLst>
        </p:spPr>
      </p:pic>
      <p:pic>
        <p:nvPicPr>
          <p:cNvPr descr="2012jan 214" id="28674" name="Image 59"/>
          <p:cNvPicPr>
            <a:picLocks noChangeArrowheads="1" noChangeAspect="1"/>
          </p:cNvPicPr>
          <p:nvPr/>
        </p:nvPicPr>
        <p:blipFill>
          <a:blip cstate="print" r:embed="rId7"/>
          <a:srcRect/>
          <a:stretch>
            <a:fillRect/>
          </a:stretch>
        </p:blipFill>
        <p:spPr bwMode="auto">
          <a:xfrm>
            <a:off x="6126480" y="4859384"/>
            <a:ext cx="2266950" cy="1800225"/>
          </a:xfrm>
          <a:prstGeom prst="rect">
            <a:avLst/>
          </a:prstGeom>
          <a:ln>
            <a:noFill/>
          </a:ln>
          <a:effectLst>
            <a:softEdge rad="112500"/>
          </a:effectLst>
        </p:spPr>
      </p:pic>
      <p:pic>
        <p:nvPicPr>
          <p:cNvPr id="28673" name="Image 69"/>
          <p:cNvPicPr>
            <a:picLocks noChangeArrowheads="1" noChangeAspect="1"/>
          </p:cNvPicPr>
          <p:nvPr/>
        </p:nvPicPr>
        <p:blipFill>
          <a:blip cstate="print" r:embed="rId8"/>
          <a:srcRect/>
          <a:stretch>
            <a:fillRect/>
          </a:stretch>
        </p:blipFill>
        <p:spPr bwMode="auto">
          <a:xfrm>
            <a:off x="7929154" y="3801291"/>
            <a:ext cx="2276475" cy="1952625"/>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Buffer.bmp.png" id="5" name="Espace réservé du contenu 4"/>
          <p:cNvPicPr>
            <a:picLocks noChangeAspect="1" noGrp="1"/>
          </p:cNvPicPr>
          <p:nvPr>
            <p:ph idx="1"/>
          </p:nvPr>
        </p:nvPicPr>
        <p:blipFill>
          <a:blip cstate="print" r:embed="rId2"/>
          <a:stretch>
            <a:fillRect/>
          </a:stretch>
        </p:blipFill>
        <p:spPr>
          <a:xfrm>
            <a:off x="2447364" y="1997877"/>
            <a:ext cx="6494929" cy="1605933"/>
          </a:xfrm>
        </p:spPr>
      </p:pic>
      <p:pic>
        <p:nvPicPr>
          <p:cNvPr descr="DSCN2882 (2).JPG" id="6" name="Image 5"/>
          <p:cNvPicPr>
            <a:picLocks noChangeAspect="1"/>
          </p:cNvPicPr>
          <p:nvPr/>
        </p:nvPicPr>
        <p:blipFill>
          <a:blip cstate="print" r:embed="rId3"/>
          <a:stretch>
            <a:fillRect/>
          </a:stretch>
        </p:blipFill>
        <p:spPr>
          <a:xfrm>
            <a:off x="846448" y="558860"/>
            <a:ext cx="2636340" cy="1444752"/>
          </a:xfrm>
          <a:prstGeom prst="rect">
            <a:avLst/>
          </a:prstGeom>
        </p:spPr>
      </p:pic>
      <p:pic>
        <p:nvPicPr>
          <p:cNvPr descr="DSCN2904.JPG" id="8" name="Image 7"/>
          <p:cNvPicPr>
            <a:picLocks noChangeAspect="1"/>
          </p:cNvPicPr>
          <p:nvPr/>
        </p:nvPicPr>
        <p:blipFill>
          <a:blip cstate="print" r:embed="rId4"/>
          <a:stretch>
            <a:fillRect/>
          </a:stretch>
        </p:blipFill>
        <p:spPr>
          <a:xfrm>
            <a:off x="3473823" y="564776"/>
            <a:ext cx="2400000" cy="1492623"/>
          </a:xfrm>
          <a:prstGeom prst="rect">
            <a:avLst/>
          </a:prstGeom>
        </p:spPr>
      </p:pic>
      <p:pic>
        <p:nvPicPr>
          <p:cNvPr descr="20191115_072336.jpg" id="9" name="Image 8"/>
          <p:cNvPicPr>
            <a:picLocks noChangeAspect="1"/>
          </p:cNvPicPr>
          <p:nvPr/>
        </p:nvPicPr>
        <p:blipFill>
          <a:blip cstate="print" r:embed="rId5"/>
          <a:stretch>
            <a:fillRect/>
          </a:stretch>
        </p:blipFill>
        <p:spPr>
          <a:xfrm>
            <a:off x="5853951" y="564776"/>
            <a:ext cx="2400000" cy="1452283"/>
          </a:xfrm>
          <a:prstGeom prst="rect">
            <a:avLst/>
          </a:prstGeom>
        </p:spPr>
      </p:pic>
      <p:pic>
        <p:nvPicPr>
          <p:cNvPr descr="20171017-25129.jpg" id="10" name="Image 9"/>
          <p:cNvPicPr>
            <a:picLocks noChangeAspect="1"/>
          </p:cNvPicPr>
          <p:nvPr/>
        </p:nvPicPr>
        <p:blipFill>
          <a:blip cstate="print" r:embed="rId6"/>
          <a:stretch>
            <a:fillRect/>
          </a:stretch>
        </p:blipFill>
        <p:spPr>
          <a:xfrm>
            <a:off x="847165" y="3550024"/>
            <a:ext cx="2635623" cy="1800000"/>
          </a:xfrm>
          <a:prstGeom prst="rect">
            <a:avLst/>
          </a:prstGeom>
        </p:spPr>
      </p:pic>
      <p:pic>
        <p:nvPicPr>
          <p:cNvPr descr="20171019-25873.jpg" id="11" name="Image 10"/>
          <p:cNvPicPr>
            <a:picLocks noChangeAspect="1"/>
          </p:cNvPicPr>
          <p:nvPr/>
        </p:nvPicPr>
        <p:blipFill>
          <a:blip cstate="print" r:embed="rId7"/>
          <a:stretch>
            <a:fillRect/>
          </a:stretch>
        </p:blipFill>
        <p:spPr>
          <a:xfrm>
            <a:off x="3473824" y="3563471"/>
            <a:ext cx="2400000" cy="1800000"/>
          </a:xfrm>
          <a:prstGeom prst="rect">
            <a:avLst/>
          </a:prstGeom>
        </p:spPr>
      </p:pic>
      <p:pic>
        <p:nvPicPr>
          <p:cNvPr descr="297820759_579557973664863_2019288740132017233_n.jpg" id="12" name="Image 11"/>
          <p:cNvPicPr>
            <a:picLocks noChangeAspect="1"/>
          </p:cNvPicPr>
          <p:nvPr/>
        </p:nvPicPr>
        <p:blipFill>
          <a:blip cstate="print" r:embed="rId8"/>
          <a:stretch>
            <a:fillRect/>
          </a:stretch>
        </p:blipFill>
        <p:spPr>
          <a:xfrm>
            <a:off x="8935880" y="2030505"/>
            <a:ext cx="1700744" cy="1613647"/>
          </a:xfrm>
          <a:prstGeom prst="rect">
            <a:avLst/>
          </a:prstGeom>
        </p:spPr>
      </p:pic>
      <p:pic>
        <p:nvPicPr>
          <p:cNvPr descr="IMG_3407.jpg" id="13" name="Image 12"/>
          <p:cNvPicPr>
            <a:picLocks noChangeAspect="1"/>
          </p:cNvPicPr>
          <p:nvPr/>
        </p:nvPicPr>
        <p:blipFill>
          <a:blip cstate="print" r:embed="rId9"/>
          <a:stretch>
            <a:fillRect/>
          </a:stretch>
        </p:blipFill>
        <p:spPr>
          <a:xfrm>
            <a:off x="5877859" y="3571688"/>
            <a:ext cx="2687917" cy="1800000"/>
          </a:xfrm>
          <a:prstGeom prst="rect">
            <a:avLst/>
          </a:prstGeom>
        </p:spPr>
      </p:pic>
      <p:pic>
        <p:nvPicPr>
          <p:cNvPr descr="20171017-25055.jpg" id="14" name="Image 13"/>
          <p:cNvPicPr>
            <a:picLocks noChangeAspect="1"/>
          </p:cNvPicPr>
          <p:nvPr/>
        </p:nvPicPr>
        <p:blipFill>
          <a:blip cstate="print" r:embed="rId10"/>
          <a:stretch>
            <a:fillRect/>
          </a:stretch>
        </p:blipFill>
        <p:spPr>
          <a:xfrm>
            <a:off x="8234083" y="564776"/>
            <a:ext cx="2400000" cy="1465730"/>
          </a:xfrm>
          <a:prstGeom prst="rect">
            <a:avLst/>
          </a:prstGeom>
        </p:spPr>
      </p:pic>
      <p:pic>
        <p:nvPicPr>
          <p:cNvPr descr="C:\Users\moi\Pictures\IMG_E0418.JPG" id="15" name="Picture 3"/>
          <p:cNvPicPr>
            <a:picLocks noChangeArrowheads="1" noChangeAspect="1"/>
          </p:cNvPicPr>
          <p:nvPr/>
        </p:nvPicPr>
        <p:blipFill>
          <a:blip cstate="print" r:embed="rId11"/>
          <a:srcRect/>
          <a:stretch>
            <a:fillRect/>
          </a:stretch>
        </p:blipFill>
        <p:spPr bwMode="auto">
          <a:xfrm>
            <a:off x="814846" y="2003612"/>
            <a:ext cx="1645966" cy="1554358"/>
          </a:xfrm>
          <a:prstGeom prst="rect">
            <a:avLst/>
          </a:prstGeom>
          <a:noFill/>
        </p:spPr>
      </p:pic>
      <p:pic>
        <p:nvPicPr>
          <p:cNvPr descr="CCIMA_logo_couleur.jpg" id="16" name="Image 15"/>
          <p:cNvPicPr/>
          <p:nvPr/>
        </p:nvPicPr>
        <p:blipFill>
          <a:blip cstate="print" r:embed="rId12"/>
          <a:srcRect b="23"/>
          <a:stretch>
            <a:fillRect/>
          </a:stretch>
        </p:blipFill>
        <p:spPr>
          <a:xfrm>
            <a:off x="4920000" y="5499847"/>
            <a:ext cx="2045576" cy="968188"/>
          </a:xfrm>
          <a:prstGeom prst="rect">
            <a:avLst/>
          </a:prstGeom>
        </p:spPr>
      </p:pic>
      <p:pic>
        <p:nvPicPr>
          <p:cNvPr descr="277096430_2684856551659017_5326050195188957308_n.jpg" id="17" name="Image 16"/>
          <p:cNvPicPr>
            <a:picLocks noChangeAspect="1"/>
          </p:cNvPicPr>
          <p:nvPr/>
        </p:nvPicPr>
        <p:blipFill>
          <a:blip cstate="print" r:embed="rId13"/>
          <a:stretch>
            <a:fillRect/>
          </a:stretch>
        </p:blipFill>
        <p:spPr>
          <a:xfrm>
            <a:off x="8540002" y="3576918"/>
            <a:ext cx="2096621" cy="1800000"/>
          </a:xfrm>
          <a:prstGeom prst="rect">
            <a:avLst/>
          </a:prstGeom>
        </p:spPr>
      </p:pic>
    </p:spTree>
  </p:cSld>
  <p:clrMapOvr>
    <a:masterClrMapping/>
  </p:clrMapOvr>
  <p:timing>
    <p:tnLst>
      <p:par>
        <p:cTn dur="indefinite" id="1" nodeType="tmRoot" restart="never"/>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287383" y="966650"/>
          <a:ext cx="11743508" cy="5725754"/>
        </p:xfrm>
        <a:graphic>
          <a:graphicData uri="http://schemas.openxmlformats.org/drawingml/2006/table">
            <a:tbl>
              <a:tblPr/>
              <a:tblGrid>
                <a:gridCol w="5772554"/>
                <a:gridCol w="5970954"/>
              </a:tblGrid>
              <a:tr h="347941">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334403">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9) MEI </a:t>
                      </a:r>
                      <a:r>
                        <a:rPr b="1" dirty="0" lang="fr-FR" sz="2400">
                          <a:latin charset="0" pitchFamily="18" typeface="Times New Roman"/>
                          <a:ea typeface="Calibri"/>
                          <a:cs charset="0" pitchFamily="18" typeface="Times New Roman"/>
                        </a:rPr>
                        <a:t>FISI</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a:t>
                      </a:r>
                      <a:r>
                        <a:rPr dirty="0" lang="fr-FR" smtClean="0" sz="2400">
                          <a:latin charset="0" pitchFamily="18" typeface="Times New Roman"/>
                          <a:ea typeface="Calibri"/>
                          <a:cs charset="0" pitchFamily="18" typeface="Times New Roman"/>
                        </a:rPr>
                        <a:t>15 M </a:t>
                      </a:r>
                      <a:r>
                        <a:rPr dirty="0" lang="fr-FR" sz="2400">
                          <a:latin charset="0" pitchFamily="18" typeface="Times New Roman"/>
                          <a:ea typeface="Calibri"/>
                          <a:cs charset="0" pitchFamily="18" typeface="Times New Roman"/>
                        </a:rPr>
                        <a:t>de hauteur et qui a 2 saisons par an.</a:t>
                      </a: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mtClean="0" sz="2400">
                        <a:solidFill>
                          <a:srgbClr val="44546A"/>
                        </a:solidFill>
                        <a:latin charset="0" pitchFamily="18" typeface="Times New Roman"/>
                        <a:ea typeface="Calibri"/>
                        <a:cs charset="0" pitchFamily="18" typeface="Times New Roman"/>
                      </a:endParaRPr>
                    </a:p>
                    <a:p>
                      <a:pPr algn="ctr">
                        <a:spcAft>
                          <a:spcPts val="1000"/>
                        </a:spcAft>
                      </a:pPr>
                      <a:endParaRPr dirty="0" i="1" lang="fr-FR" sz="2400">
                        <a:solidFill>
                          <a:srgbClr val="44546A"/>
                        </a:solidFill>
                        <a:latin charset="0" pitchFamily="18" typeface="Times New Roman"/>
                        <a:ea typeface="Calibri"/>
                        <a:cs charset="0" pitchFamily="18" typeface="Times New Roman"/>
                      </a:endParaRPr>
                    </a:p>
                    <a:p>
                      <a:pPr>
                        <a:lnSpc>
                          <a:spcPct val="107000"/>
                        </a:lnSpc>
                        <a:spcAft>
                          <a:spcPts val="0"/>
                        </a:spcAft>
                      </a:pPr>
                      <a:r>
                        <a:rPr b="1" dirty="0" lang="fr-FR" sz="2400" u="sng">
                          <a:latin charset="0" pitchFamily="18" typeface="Times New Roman"/>
                          <a:ea typeface="Calibri"/>
                          <a:cs charset="0" pitchFamily="18" typeface="Times New Roman"/>
                        </a:rPr>
                        <a:t>FEUILLES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au </a:t>
                      </a:r>
                      <a:r>
                        <a:rPr dirty="0" lang="fr-FR" sz="2400">
                          <a:latin charset="0" pitchFamily="18" typeface="Times New Roman"/>
                          <a:ea typeface="Calibri"/>
                          <a:cs charset="0" pitchFamily="18" typeface="Times New Roman"/>
                        </a:rPr>
                        <a:t>feuillage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Très découpées</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Couleur</a:t>
                      </a:r>
                      <a:r>
                        <a:rPr dirty="0" lang="fr-FR" sz="2400">
                          <a:latin charset="0" pitchFamily="18" typeface="Times New Roman"/>
                          <a:ea typeface="Calibri"/>
                          <a:cs charset="0" pitchFamily="18" typeface="Times New Roman"/>
                        </a:rPr>
                        <a:t>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sphérique de 10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a:t>
                      </a:r>
                    </a:p>
                    <a:p>
                      <a:pPr algn="l">
                        <a:spcAft>
                          <a:spcPts val="1000"/>
                        </a:spcAft>
                      </a:pPr>
                      <a:endParaRPr b="1" dirty="0" i="0" lang="fr-FR" smtClean="0" sz="2400">
                        <a:solidFill>
                          <a:srgbClr val="44546A"/>
                        </a:solidFill>
                        <a:latin charset="0" pitchFamily="18" typeface="Times New Roman"/>
                        <a:ea typeface="Calibri"/>
                        <a:cs charset="0" pitchFamily="18" typeface="Times New Roman"/>
                      </a:endParaRPr>
                    </a:p>
                    <a:p>
                      <a:pPr algn="l">
                        <a:spcAft>
                          <a:spcPts val="1000"/>
                        </a:spcAft>
                      </a:pPr>
                      <a:r>
                        <a:rPr b="1" dirty="0" i="0" lang="fr-FR" smtClean="0" sz="2400">
                          <a:solidFill>
                            <a:schemeClr val="tx1"/>
                          </a:solidFill>
                          <a:latin charset="0" pitchFamily="18" typeface="Times New Roman"/>
                          <a:ea typeface="Calibri"/>
                          <a:cs charset="0" pitchFamily="18" typeface="Times New Roman"/>
                        </a:rPr>
                        <a:t>Préparation </a:t>
                      </a:r>
                      <a:r>
                        <a:rPr b="1" dirty="0" i="0" lang="fr-FR" sz="2400">
                          <a:solidFill>
                            <a:schemeClr val="tx1"/>
                          </a:solidFill>
                          <a:latin charset="0" pitchFamily="18" typeface="Times New Roman"/>
                          <a:ea typeface="Calibri"/>
                          <a:cs charset="0" pitchFamily="18" typeface="Times New Roman"/>
                        </a:rPr>
                        <a:t>du MEI </a:t>
                      </a:r>
                      <a:r>
                        <a:rPr b="1" dirty="0" i="0" lang="fr-FR" smtClean="0" sz="2400">
                          <a:solidFill>
                            <a:schemeClr val="tx1"/>
                          </a:solidFill>
                          <a:latin charset="0" pitchFamily="18" typeface="Times New Roman"/>
                          <a:ea typeface="Calibri"/>
                          <a:cs charset="0" pitchFamily="18" typeface="Times New Roman"/>
                        </a:rPr>
                        <a:t>FISI</a:t>
                      </a:r>
                      <a:endParaRPr dirty="0" i="1" lang="fr-FR" sz="2400">
                        <a:solidFill>
                          <a:schemeClr val="tx1"/>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7653" name="Image 88"/>
          <p:cNvPicPr>
            <a:picLocks noChangeArrowheads="1" noChangeAspect="1"/>
          </p:cNvPicPr>
          <p:nvPr/>
        </p:nvPicPr>
        <p:blipFill>
          <a:blip cstate="print" r:embed="rId3"/>
          <a:srcRect/>
          <a:stretch>
            <a:fillRect/>
          </a:stretch>
        </p:blipFill>
        <p:spPr bwMode="auto">
          <a:xfrm>
            <a:off x="2024744" y="2495005"/>
            <a:ext cx="1578156" cy="2338252"/>
          </a:xfrm>
          <a:prstGeom prst="rect">
            <a:avLst/>
          </a:prstGeom>
          <a:ln>
            <a:noFill/>
          </a:ln>
          <a:effectLst>
            <a:softEdge rad="112500"/>
          </a:effectLst>
        </p:spPr>
      </p:pic>
      <p:pic>
        <p:nvPicPr>
          <p:cNvPr id="27652" name="Image 89"/>
          <p:cNvPicPr>
            <a:picLocks noChangeArrowheads="1" noChangeAspect="1"/>
          </p:cNvPicPr>
          <p:nvPr/>
        </p:nvPicPr>
        <p:blipFill>
          <a:blip cstate="print" r:embed="rId4"/>
          <a:srcRect/>
          <a:stretch>
            <a:fillRect/>
          </a:stretch>
        </p:blipFill>
        <p:spPr bwMode="auto">
          <a:xfrm>
            <a:off x="3749040" y="4650378"/>
            <a:ext cx="1561556" cy="1959428"/>
          </a:xfrm>
          <a:prstGeom prst="rect">
            <a:avLst/>
          </a:prstGeom>
          <a:ln>
            <a:noFill/>
          </a:ln>
          <a:effectLst>
            <a:softEdge rad="112500"/>
          </a:effectLst>
        </p:spPr>
      </p:pic>
      <p:pic>
        <p:nvPicPr>
          <p:cNvPr id="27651" name="Image 73"/>
          <p:cNvPicPr>
            <a:picLocks noChangeArrowheads="1" noChangeAspect="1"/>
          </p:cNvPicPr>
          <p:nvPr/>
        </p:nvPicPr>
        <p:blipFill>
          <a:blip cstate="print" r:embed="rId5"/>
          <a:srcRect/>
          <a:stretch>
            <a:fillRect/>
          </a:stretch>
        </p:blipFill>
        <p:spPr bwMode="auto">
          <a:xfrm>
            <a:off x="8020594" y="3331029"/>
            <a:ext cx="2219325" cy="1841862"/>
          </a:xfrm>
          <a:prstGeom prst="rect">
            <a:avLst/>
          </a:prstGeom>
          <a:ln>
            <a:noFill/>
          </a:ln>
          <a:effectLst>
            <a:softEdge rad="112500"/>
          </a:effectLst>
        </p:spPr>
      </p:pic>
      <p:pic>
        <p:nvPicPr>
          <p:cNvPr descr="2012jan 214" id="27650" name="Image 74"/>
          <p:cNvPicPr>
            <a:picLocks noChangeArrowheads="1" noChangeAspect="1"/>
          </p:cNvPicPr>
          <p:nvPr/>
        </p:nvPicPr>
        <p:blipFill>
          <a:blip cstate="print" r:embed="rId6"/>
          <a:srcRect/>
          <a:stretch>
            <a:fillRect/>
          </a:stretch>
        </p:blipFill>
        <p:spPr bwMode="auto">
          <a:xfrm>
            <a:off x="9588137" y="4767943"/>
            <a:ext cx="2266950" cy="1881051"/>
          </a:xfrm>
          <a:prstGeom prst="rect">
            <a:avLst/>
          </a:prstGeom>
          <a:ln>
            <a:noFill/>
          </a:ln>
          <a:effectLst>
            <a:softEdge rad="112500"/>
          </a:effectLst>
        </p:spPr>
      </p:pic>
      <p:pic>
        <p:nvPicPr>
          <p:cNvPr id="27649" name="Image 75"/>
          <p:cNvPicPr>
            <a:picLocks noChangeArrowheads="1" noChangeAspect="1"/>
          </p:cNvPicPr>
          <p:nvPr/>
        </p:nvPicPr>
        <p:blipFill>
          <a:blip cstate="print" r:embed="rId7"/>
          <a:srcRect/>
          <a:stretch>
            <a:fillRect/>
          </a:stretch>
        </p:blipFill>
        <p:spPr bwMode="auto">
          <a:xfrm>
            <a:off x="6204857" y="4637313"/>
            <a:ext cx="2495006" cy="2037807"/>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265611" y="962391"/>
          <a:ext cx="11717383" cy="5921962"/>
        </p:xfrm>
        <a:graphic>
          <a:graphicData uri="http://schemas.openxmlformats.org/drawingml/2006/table">
            <a:tbl>
              <a:tblPr/>
              <a:tblGrid>
                <a:gridCol w="5759713"/>
                <a:gridCol w="5957670"/>
              </a:tblGrid>
              <a:tr h="360739">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dirty="0" lang="fr-FR" smtClean="0" sz="2400">
                          <a:latin charset="0" pitchFamily="18" typeface="Times New Roman"/>
                          <a:ea typeface="Calibri"/>
                          <a:cs charset="0" pitchFamily="18" typeface="Times New Roman"/>
                        </a:rPr>
                        <a:t>DESCRIPTION</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530611">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10) KULUFAU</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25M de hauteur et qui a 2 saisons par an</a:t>
                      </a:r>
                      <a:r>
                        <a:rPr dirty="0" lang="fr-FR" smtClean="0" sz="2400">
                          <a:latin charset="0" pitchFamily="18" typeface="Times New Roman"/>
                          <a:ea typeface="Calibri"/>
                          <a:cs charset="0" pitchFamily="18" typeface="Times New Roman"/>
                        </a:rPr>
                        <a:t>.</a:t>
                      </a: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très grand </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au </a:t>
                      </a:r>
                      <a:r>
                        <a:rPr dirty="0" lang="fr-FR" sz="2400">
                          <a:latin charset="0" pitchFamily="18" typeface="Times New Roman"/>
                          <a:ea typeface="Calibri"/>
                          <a:cs charset="0" pitchFamily="18" typeface="Times New Roman"/>
                        </a:rPr>
                        <a:t>feuillage dense</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Peu découpées</a:t>
                      </a: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allongé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 jaunâtre </a:t>
                      </a:r>
                    </a:p>
                    <a:p>
                      <a:pPr algn="ctr">
                        <a:spcAft>
                          <a:spcPts val="1000"/>
                        </a:spcAft>
                      </a:pPr>
                      <a:endParaRPr b="1" dirty="0" i="0" lang="fr-FR" smtClean="0" sz="2400">
                        <a:solidFill>
                          <a:schemeClr val="tx1"/>
                        </a:solidFill>
                        <a:latin charset="0" pitchFamily="18" typeface="Times New Roman"/>
                        <a:ea typeface="Calibri"/>
                        <a:cs charset="0" pitchFamily="18" typeface="Times New Roman"/>
                      </a:endParaRPr>
                    </a:p>
                    <a:p>
                      <a:pPr algn="l">
                        <a:spcAft>
                          <a:spcPts val="1000"/>
                        </a:spcAft>
                      </a:pPr>
                      <a:r>
                        <a:rPr b="1" dirty="0" i="0" lang="fr-FR" smtClean="0" sz="2400">
                          <a:solidFill>
                            <a:schemeClr val="tx1"/>
                          </a:solidFill>
                          <a:latin charset="0" pitchFamily="18" typeface="Times New Roman"/>
                          <a:ea typeface="Calibri"/>
                          <a:cs charset="0" pitchFamily="18" typeface="Times New Roman"/>
                        </a:rPr>
                        <a:t>Préparation </a:t>
                      </a:r>
                      <a:r>
                        <a:rPr b="1" dirty="0" i="0" lang="fr-FR" sz="2400">
                          <a:solidFill>
                            <a:schemeClr val="tx1"/>
                          </a:solidFill>
                          <a:latin charset="0" pitchFamily="18" typeface="Times New Roman"/>
                          <a:ea typeface="Calibri"/>
                          <a:cs charset="0" pitchFamily="18" typeface="Times New Roman"/>
                        </a:rPr>
                        <a:t>du </a:t>
                      </a:r>
                      <a:r>
                        <a:rPr b="1" dirty="0" i="0" lang="fr-FR" smtClean="0" sz="2400">
                          <a:solidFill>
                            <a:schemeClr val="tx1"/>
                          </a:solidFill>
                          <a:latin charset="0" pitchFamily="18" typeface="Times New Roman"/>
                          <a:ea typeface="Calibri"/>
                          <a:cs charset="0" pitchFamily="18" typeface="Times New Roman"/>
                        </a:rPr>
                        <a:t>KULUFAU</a:t>
                      </a:r>
                      <a:endParaRPr dirty="0" i="1" lang="fr-FR" sz="2400">
                        <a:solidFill>
                          <a:schemeClr val="tx1"/>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6629" name="Image 90"/>
          <p:cNvPicPr>
            <a:picLocks noChangeArrowheads="1" noChangeAspect="1"/>
          </p:cNvPicPr>
          <p:nvPr/>
        </p:nvPicPr>
        <p:blipFill>
          <a:blip cstate="print" r:embed="rId3"/>
          <a:srcRect/>
          <a:stretch>
            <a:fillRect/>
          </a:stretch>
        </p:blipFill>
        <p:spPr bwMode="auto">
          <a:xfrm>
            <a:off x="1410789" y="2416629"/>
            <a:ext cx="1959428" cy="2508068"/>
          </a:xfrm>
          <a:prstGeom prst="rect">
            <a:avLst/>
          </a:prstGeom>
          <a:ln>
            <a:noFill/>
          </a:ln>
          <a:effectLst>
            <a:softEdge rad="112500"/>
          </a:effectLst>
        </p:spPr>
      </p:pic>
      <p:pic>
        <p:nvPicPr>
          <p:cNvPr id="26628" name="Image 91"/>
          <p:cNvPicPr>
            <a:picLocks noChangeArrowheads="1" noChangeAspect="1"/>
          </p:cNvPicPr>
          <p:nvPr/>
        </p:nvPicPr>
        <p:blipFill>
          <a:blip cstate="print" r:embed="rId4"/>
          <a:srcRect/>
          <a:stretch>
            <a:fillRect/>
          </a:stretch>
        </p:blipFill>
        <p:spPr bwMode="auto">
          <a:xfrm>
            <a:off x="3291840" y="4715691"/>
            <a:ext cx="2142309" cy="2142309"/>
          </a:xfrm>
          <a:prstGeom prst="rect">
            <a:avLst/>
          </a:prstGeom>
          <a:ln>
            <a:noFill/>
          </a:ln>
          <a:effectLst>
            <a:softEdge rad="112500"/>
          </a:effectLst>
        </p:spPr>
      </p:pic>
      <p:pic>
        <p:nvPicPr>
          <p:cNvPr id="26627" name="Image 79"/>
          <p:cNvPicPr>
            <a:picLocks noChangeArrowheads="1" noChangeAspect="1"/>
          </p:cNvPicPr>
          <p:nvPr/>
        </p:nvPicPr>
        <p:blipFill>
          <a:blip cstate="print" r:embed="rId5"/>
          <a:srcRect/>
          <a:stretch>
            <a:fillRect/>
          </a:stretch>
        </p:blipFill>
        <p:spPr bwMode="auto">
          <a:xfrm>
            <a:off x="9470572" y="4859383"/>
            <a:ext cx="2219325" cy="1998617"/>
          </a:xfrm>
          <a:prstGeom prst="rect">
            <a:avLst/>
          </a:prstGeom>
          <a:ln>
            <a:noFill/>
          </a:ln>
          <a:effectLst>
            <a:softEdge rad="112500"/>
          </a:effectLst>
        </p:spPr>
      </p:pic>
      <p:pic>
        <p:nvPicPr>
          <p:cNvPr descr="2012jan 214" id="26626" name="Image 80"/>
          <p:cNvPicPr>
            <a:picLocks noChangeArrowheads="1" noChangeAspect="1"/>
          </p:cNvPicPr>
          <p:nvPr/>
        </p:nvPicPr>
        <p:blipFill>
          <a:blip cstate="print" r:embed="rId6"/>
          <a:srcRect/>
          <a:stretch>
            <a:fillRect/>
          </a:stretch>
        </p:blipFill>
        <p:spPr bwMode="auto">
          <a:xfrm>
            <a:off x="7863840" y="3461658"/>
            <a:ext cx="2266950" cy="1800225"/>
          </a:xfrm>
          <a:prstGeom prst="rect">
            <a:avLst/>
          </a:prstGeom>
          <a:ln>
            <a:noFill/>
          </a:ln>
          <a:effectLst>
            <a:softEdge rad="112500"/>
          </a:effectLst>
        </p:spPr>
      </p:pic>
      <p:pic>
        <p:nvPicPr>
          <p:cNvPr id="26625" name="Image 81"/>
          <p:cNvPicPr>
            <a:picLocks noChangeArrowheads="1" noChangeAspect="1"/>
          </p:cNvPicPr>
          <p:nvPr/>
        </p:nvPicPr>
        <p:blipFill>
          <a:blip cstate="print" r:embed="rId7"/>
          <a:srcRect/>
          <a:stretch>
            <a:fillRect/>
          </a:stretch>
        </p:blipFill>
        <p:spPr bwMode="auto">
          <a:xfrm>
            <a:off x="6152605" y="4800872"/>
            <a:ext cx="2276475" cy="2057128"/>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313509" y="927462"/>
          <a:ext cx="11717382" cy="5739502"/>
        </p:xfrm>
        <a:graphic>
          <a:graphicData uri="http://schemas.openxmlformats.org/drawingml/2006/table">
            <a:tbl>
              <a:tblPr/>
              <a:tblGrid>
                <a:gridCol w="5759713"/>
                <a:gridCol w="5957669"/>
              </a:tblGrid>
              <a:tr h="347256">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348151">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11) NOKONOKO</a:t>
                      </a:r>
                      <a:endParaRPr dirty="0" lang="fr-FR" sz="2400">
                        <a:latin charset="0" pitchFamily="18" typeface="Times New Roman"/>
                        <a:ea typeface="Calibri"/>
                        <a:cs charset="0" pitchFamily="18" typeface="Times New Roman"/>
                      </a:endParaRPr>
                    </a:p>
                    <a:p>
                      <a:pPr algn="ctr">
                        <a:lnSpc>
                          <a:spcPct val="107000"/>
                        </a:lnSpc>
                        <a:spcAft>
                          <a:spcPts val="0"/>
                        </a:spcAft>
                        <a:tabLst>
                          <a:tab algn="l" pos="1968500"/>
                        </a:tabLst>
                      </a:pPr>
                      <a:r>
                        <a:rPr dirty="0" lang="fr-FR" sz="2400">
                          <a:latin charset="0" pitchFamily="18" typeface="Times New Roman"/>
                          <a:ea typeface="Calibri"/>
                          <a:cs charset="0" pitchFamily="18" typeface="Times New Roman"/>
                        </a:rPr>
                        <a:t>Arbre pouvant atteindre jusqu’à </a:t>
                      </a:r>
                      <a:r>
                        <a:rPr dirty="0" lang="fr-FR" smtClean="0" sz="2400">
                          <a:latin charset="0" pitchFamily="18" typeface="Times New Roman"/>
                          <a:ea typeface="Calibri"/>
                          <a:cs charset="0" pitchFamily="18" typeface="Times New Roman"/>
                        </a:rPr>
                        <a:t>10</a:t>
                      </a:r>
                      <a:r>
                        <a:rPr baseline="0" dirty="0" lang="fr-FR" smtClean="0" sz="2400">
                          <a:latin charset="0" pitchFamily="18" typeface="Times New Roman"/>
                          <a:ea typeface="Calibri"/>
                          <a:cs charset="0" pitchFamily="18" typeface="Times New Roman"/>
                        </a:rPr>
                        <a:t> </a:t>
                      </a:r>
                      <a:r>
                        <a:rPr dirty="0" lang="fr-FR" smtClean="0" sz="2400">
                          <a:latin charset="0" pitchFamily="18" typeface="Times New Roman"/>
                          <a:ea typeface="Calibri"/>
                          <a:cs charset="0" pitchFamily="18" typeface="Times New Roman"/>
                        </a:rPr>
                        <a:t>M </a:t>
                      </a:r>
                      <a:r>
                        <a:rPr dirty="0" lang="fr-FR" sz="2400">
                          <a:latin charset="0" pitchFamily="18" typeface="Times New Roman"/>
                          <a:ea typeface="Calibri"/>
                          <a:cs charset="0" pitchFamily="18" typeface="Times New Roman"/>
                        </a:rPr>
                        <a:t>de hauteur et qui </a:t>
                      </a:r>
                      <a:r>
                        <a:rPr dirty="0" lang="fr-FR" smtClean="0" sz="2400">
                          <a:latin charset="0" pitchFamily="18" typeface="Times New Roman"/>
                          <a:ea typeface="Calibri"/>
                          <a:cs charset="0" pitchFamily="18" typeface="Times New Roman"/>
                        </a:rPr>
                        <a:t>n’a pas de saison</a:t>
                      </a: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mtClean="0" sz="2400">
                        <a:latin charset="0" pitchFamily="18" typeface="Times New Roman"/>
                        <a:ea typeface="Calibri"/>
                        <a:cs charset="0" pitchFamily="18" typeface="Times New Roman"/>
                      </a:endParaRPr>
                    </a:p>
                    <a:p>
                      <a:pPr algn="ctr">
                        <a:lnSpc>
                          <a:spcPct val="107000"/>
                        </a:lnSpc>
                        <a:spcAft>
                          <a:spcPts val="0"/>
                        </a:spcAft>
                        <a:tabLst>
                          <a:tab algn="l" pos="1968500"/>
                        </a:tabLst>
                      </a:pPr>
                      <a:endParaRPr dirty="0" lang="fr-FR" sz="2400">
                        <a:latin charset="0" pitchFamily="18" typeface="Times New Roman"/>
                        <a:ea typeface="Calibri"/>
                        <a:cs charset="0" pitchFamily="18" typeface="Times New Roman"/>
                      </a:endParaRPr>
                    </a:p>
                    <a:p>
                      <a:pPr>
                        <a:lnSpc>
                          <a:spcPct val="107000"/>
                        </a:lnSpc>
                        <a:spcAft>
                          <a:spcPts val="0"/>
                        </a:spcAft>
                      </a:pPr>
                      <a:r>
                        <a:rPr b="1" dirty="0" lang="fr-FR" smtClean="0" sz="2400" u="sng">
                          <a:latin charset="0" pitchFamily="18" typeface="Times New Roman"/>
                          <a:ea typeface="Calibri"/>
                          <a:cs charset="0" pitchFamily="18" typeface="Times New Roman"/>
                        </a:rPr>
                        <a:t>FEUILLES</a:t>
                      </a:r>
                      <a:r>
                        <a:rPr b="1" dirty="0" lang="fr-FR" sz="2400" u="sng">
                          <a:latin charset="0" pitchFamily="18" typeface="Times New Roman"/>
                          <a:ea typeface="Calibri"/>
                          <a:cs charset="0" pitchFamily="18" typeface="Times New Roman"/>
                        </a:rPr>
                        <a:t> :</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Arbre </a:t>
                      </a:r>
                      <a:r>
                        <a:rPr dirty="0" lang="fr-FR" smtClean="0" sz="2400">
                          <a:latin charset="0" pitchFamily="18" typeface="Times New Roman"/>
                          <a:ea typeface="Calibri"/>
                          <a:cs charset="0" pitchFamily="18" typeface="Times New Roman"/>
                        </a:rPr>
                        <a:t>moyen</a:t>
                      </a:r>
                    </a:p>
                    <a:p>
                      <a:pPr indent="-342900" lvl="0" marL="342900">
                        <a:lnSpc>
                          <a:spcPct val="107000"/>
                        </a:lnSpc>
                        <a:spcAft>
                          <a:spcPts val="0"/>
                        </a:spcAft>
                        <a:buFont typeface="Calibri"/>
                        <a:buNone/>
                      </a:pPr>
                      <a:r>
                        <a:rPr dirty="0" lang="fr-FR" smtClean="0" sz="2400">
                          <a:latin charset="0" pitchFamily="18" typeface="Times New Roman"/>
                          <a:ea typeface="Calibri"/>
                          <a:cs charset="0" pitchFamily="18" typeface="Times New Roman"/>
                        </a:rPr>
                        <a:t> </a:t>
                      </a:r>
                      <a:r>
                        <a:rPr dirty="0" lang="fr-FR" sz="2400">
                          <a:latin charset="0" pitchFamily="18" typeface="Times New Roman"/>
                          <a:ea typeface="Calibri"/>
                          <a:cs charset="0" pitchFamily="18" typeface="Times New Roman"/>
                        </a:rPr>
                        <a:t>au feuillage </a:t>
                      </a:r>
                      <a:r>
                        <a:rPr dirty="0" lang="fr-FR" smtClean="0" sz="2400">
                          <a:latin charset="0" pitchFamily="18" typeface="Times New Roman"/>
                          <a:ea typeface="Calibri"/>
                          <a:cs charset="0" pitchFamily="18" typeface="Times New Roman"/>
                        </a:rPr>
                        <a:t>très dense</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Très découpées</a:t>
                      </a:r>
                      <a:endParaRPr dirty="0" lang="fr-FR"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z="2400">
                          <a:latin charset="0" pitchFamily="18" typeface="Times New Roman"/>
                          <a:ea typeface="Calibri"/>
                          <a:cs charset="0" pitchFamily="18" typeface="Times New Roman"/>
                        </a:rPr>
                        <a:t>Couleur : </a:t>
                      </a:r>
                      <a:r>
                        <a:rPr dirty="0" lang="fr-FR" smtClean="0" sz="2400">
                          <a:latin charset="0" pitchFamily="18" typeface="Times New Roman"/>
                          <a:ea typeface="Calibri"/>
                          <a:cs charset="0" pitchFamily="18" typeface="Times New Roman"/>
                        </a:rPr>
                        <a:t>vert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r>
                        <a:rPr b="1" dirty="0" lang="fr-FR" smtClean="0" sz="2400" u="sng">
                          <a:latin charset="0" pitchFamily="18" typeface="Times New Roman"/>
                          <a:ea typeface="Calibri"/>
                          <a:cs charset="0" pitchFamily="18" typeface="Times New Roman"/>
                        </a:rPr>
                        <a:t>FRUIT</a:t>
                      </a:r>
                      <a:endParaRPr dirty="0" lang="fr-FR" smtClean="0" sz="2400">
                        <a:latin charset="0" pitchFamily="18" typeface="Times New Roman"/>
                        <a:ea typeface="Calibri"/>
                        <a:cs charset="0" pitchFamily="18" typeface="Times New Roman"/>
                      </a:endParaRP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Fruit rond de 10 cm </a:t>
                      </a:r>
                    </a:p>
                    <a:p>
                      <a:pPr indent="-342900" lvl="0" marL="342900">
                        <a:lnSpc>
                          <a:spcPct val="107000"/>
                        </a:lnSpc>
                        <a:spcAft>
                          <a:spcPts val="0"/>
                        </a:spcAft>
                        <a:buFont typeface="Calibri"/>
                        <a:buChar char="-"/>
                      </a:pPr>
                      <a:r>
                        <a:rPr dirty="0" lang="fr-FR" smtClean="0" sz="2400">
                          <a:latin charset="0" pitchFamily="18" typeface="Times New Roman"/>
                          <a:ea typeface="Calibri"/>
                          <a:cs charset="0" pitchFamily="18" typeface="Times New Roman"/>
                        </a:rPr>
                        <a:t>Epiderme vert</a:t>
                      </a:r>
                      <a:endParaRPr b="1" dirty="0" i="0" lang="fr-FR" smtClean="0" sz="2400">
                        <a:solidFill>
                          <a:schemeClr val="tx1"/>
                        </a:solidFill>
                        <a:latin charset="0" pitchFamily="18" typeface="Times New Roman"/>
                        <a:ea typeface="Calibri"/>
                        <a:cs charset="0" pitchFamily="18" typeface="Times New Roman"/>
                      </a:endParaRPr>
                    </a:p>
                    <a:p>
                      <a:pPr algn="l">
                        <a:spcAft>
                          <a:spcPts val="1000"/>
                        </a:spcAft>
                      </a:pPr>
                      <a:endParaRPr b="1" dirty="0" i="0" lang="fr-FR" smtClean="0" sz="2400">
                        <a:solidFill>
                          <a:schemeClr val="tx1"/>
                        </a:solidFill>
                        <a:latin charset="0" pitchFamily="18" typeface="Times New Roman"/>
                        <a:ea typeface="Calibri"/>
                        <a:cs charset="0" pitchFamily="18" typeface="Times New Roman"/>
                      </a:endParaRPr>
                    </a:p>
                    <a:p>
                      <a:pPr algn="l">
                        <a:spcAft>
                          <a:spcPts val="1000"/>
                        </a:spcAft>
                      </a:pPr>
                      <a:endParaRPr b="1" dirty="0" i="0" lang="fr-FR" smtClean="0" sz="2400">
                        <a:solidFill>
                          <a:schemeClr val="tx1"/>
                        </a:solidFill>
                        <a:latin charset="0" pitchFamily="18" typeface="Times New Roman"/>
                        <a:ea typeface="Calibri"/>
                        <a:cs charset="0" pitchFamily="18" typeface="Times New Roman"/>
                      </a:endParaRPr>
                    </a:p>
                    <a:p>
                      <a:pPr algn="l">
                        <a:spcAft>
                          <a:spcPts val="1000"/>
                        </a:spcAft>
                      </a:pPr>
                      <a:r>
                        <a:rPr b="1" dirty="0" i="0" lang="fr-FR" smtClean="0" sz="2400">
                          <a:solidFill>
                            <a:schemeClr val="tx1"/>
                          </a:solidFill>
                          <a:latin charset="0" pitchFamily="18" typeface="Times New Roman"/>
                          <a:ea typeface="Calibri"/>
                          <a:cs charset="0" pitchFamily="18" typeface="Times New Roman"/>
                        </a:rPr>
                        <a:t>Préparation </a:t>
                      </a:r>
                      <a:r>
                        <a:rPr b="1" dirty="0" i="0" lang="fr-FR" sz="2400">
                          <a:solidFill>
                            <a:schemeClr val="tx1"/>
                          </a:solidFill>
                          <a:latin charset="0" pitchFamily="18" typeface="Times New Roman"/>
                          <a:ea typeface="Calibri"/>
                          <a:cs charset="0" pitchFamily="18" typeface="Times New Roman"/>
                        </a:rPr>
                        <a:t>du </a:t>
                      </a:r>
                      <a:r>
                        <a:rPr b="1" dirty="0" i="0" lang="fr-FR" smtClean="0" sz="2400">
                          <a:solidFill>
                            <a:schemeClr val="tx1"/>
                          </a:solidFill>
                          <a:latin charset="0" pitchFamily="18" typeface="Times New Roman"/>
                          <a:ea typeface="Calibri"/>
                          <a:cs charset="0" pitchFamily="18" typeface="Times New Roman"/>
                        </a:rPr>
                        <a:t>NOKONOKO</a:t>
                      </a:r>
                      <a:endParaRPr dirty="0" i="1" lang="fr-FR" sz="2400">
                        <a:solidFill>
                          <a:schemeClr val="tx1"/>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pic>
        <p:nvPicPr>
          <p:cNvPr id="25606" name="Image 82"/>
          <p:cNvPicPr>
            <a:picLocks noChangeArrowheads="1" noChangeAspect="1"/>
          </p:cNvPicPr>
          <p:nvPr/>
        </p:nvPicPr>
        <p:blipFill>
          <a:blip cstate="print" r:embed="rId3"/>
          <a:srcRect/>
          <a:stretch>
            <a:fillRect/>
          </a:stretch>
        </p:blipFill>
        <p:spPr bwMode="auto">
          <a:xfrm>
            <a:off x="2142308" y="2390503"/>
            <a:ext cx="1737361" cy="2338251"/>
          </a:xfrm>
          <a:prstGeom prst="rect">
            <a:avLst/>
          </a:prstGeom>
          <a:ln>
            <a:noFill/>
          </a:ln>
          <a:effectLst>
            <a:softEdge rad="112500"/>
          </a:effectLst>
        </p:spPr>
      </p:pic>
      <p:pic>
        <p:nvPicPr>
          <p:cNvPr id="25604" name="Image 76"/>
          <p:cNvPicPr>
            <a:picLocks noChangeArrowheads="1" noChangeAspect="1"/>
          </p:cNvPicPr>
          <p:nvPr/>
        </p:nvPicPr>
        <p:blipFill>
          <a:blip cstate="print" r:embed="rId4"/>
          <a:srcRect/>
          <a:stretch>
            <a:fillRect/>
          </a:stretch>
        </p:blipFill>
        <p:spPr bwMode="auto">
          <a:xfrm>
            <a:off x="9522823" y="1371600"/>
            <a:ext cx="1985554" cy="2037806"/>
          </a:xfrm>
          <a:prstGeom prst="rect">
            <a:avLst/>
          </a:prstGeom>
          <a:ln>
            <a:noFill/>
          </a:ln>
          <a:effectLst>
            <a:softEdge rad="112500"/>
          </a:effectLst>
        </p:spPr>
      </p:pic>
      <p:pic>
        <p:nvPicPr>
          <p:cNvPr id="25603" name="Image 85"/>
          <p:cNvPicPr>
            <a:picLocks noChangeArrowheads="1" noChangeAspect="1"/>
          </p:cNvPicPr>
          <p:nvPr/>
        </p:nvPicPr>
        <p:blipFill>
          <a:blip cstate="print" r:embed="rId5"/>
          <a:srcRect/>
          <a:stretch>
            <a:fillRect/>
          </a:stretch>
        </p:blipFill>
        <p:spPr bwMode="auto">
          <a:xfrm>
            <a:off x="8020596" y="4937759"/>
            <a:ext cx="2219325" cy="1628775"/>
          </a:xfrm>
          <a:prstGeom prst="rect">
            <a:avLst/>
          </a:prstGeom>
          <a:noFill/>
        </p:spPr>
      </p:pic>
      <p:pic>
        <p:nvPicPr>
          <p:cNvPr descr="2012jan 214" id="25602" name="Image 86"/>
          <p:cNvPicPr>
            <a:picLocks noChangeArrowheads="1" noChangeAspect="1"/>
          </p:cNvPicPr>
          <p:nvPr/>
        </p:nvPicPr>
        <p:blipFill>
          <a:blip cstate="print" r:embed="rId6"/>
          <a:srcRect/>
          <a:stretch>
            <a:fillRect/>
          </a:stretch>
        </p:blipFill>
        <p:spPr bwMode="auto">
          <a:xfrm>
            <a:off x="9627326" y="3775166"/>
            <a:ext cx="2266950" cy="1800225"/>
          </a:xfrm>
          <a:prstGeom prst="rect">
            <a:avLst/>
          </a:prstGeom>
          <a:ln>
            <a:noFill/>
          </a:ln>
          <a:effectLst>
            <a:softEdge rad="112500"/>
          </a:effectLst>
        </p:spPr>
      </p:pic>
      <p:pic>
        <p:nvPicPr>
          <p:cNvPr id="25601" name="Image 87"/>
          <p:cNvPicPr>
            <a:picLocks noChangeArrowheads="1" noChangeAspect="1"/>
          </p:cNvPicPr>
          <p:nvPr/>
        </p:nvPicPr>
        <p:blipFill>
          <a:blip cstate="print" r:embed="rId7"/>
          <a:srcRect/>
          <a:stretch>
            <a:fillRect/>
          </a:stretch>
        </p:blipFill>
        <p:spPr bwMode="auto">
          <a:xfrm>
            <a:off x="6113417" y="3814354"/>
            <a:ext cx="2276475" cy="1952625"/>
          </a:xfrm>
          <a:prstGeom prst="rect">
            <a:avLst/>
          </a:prstGeom>
          <a:ln>
            <a:noFill/>
          </a:ln>
          <a:effectLst>
            <a:softEdge rad="112500"/>
          </a:effectLst>
        </p:spPr>
      </p:pic>
      <p:pic>
        <p:nvPicPr>
          <p:cNvPr id="10" name="Image 9"/>
          <p:cNvPicPr/>
          <p:nvPr/>
        </p:nvPicPr>
        <p:blipFill>
          <a:blip cstate="print" r:embed="rId8">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3657600" y="4514555"/>
            <a:ext cx="2096298" cy="2056062"/>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140874" y="195943"/>
            <a:ext cx="1893176" cy="725760"/>
          </a:xfrm>
          <a:prstGeom prst="rect">
            <a:avLst/>
          </a:prstGeom>
        </p:spPr>
      </p:pic>
      <p:graphicFrame>
        <p:nvGraphicFramePr>
          <p:cNvPr id="3" name="Tableau 2"/>
          <p:cNvGraphicFramePr>
            <a:graphicFrameLocks noGrp="1"/>
          </p:cNvGraphicFramePr>
          <p:nvPr/>
        </p:nvGraphicFramePr>
        <p:xfrm>
          <a:off x="274321" y="914399"/>
          <a:ext cx="11717382" cy="5739502"/>
        </p:xfrm>
        <a:graphic>
          <a:graphicData uri="http://schemas.openxmlformats.org/drawingml/2006/table">
            <a:tbl>
              <a:tblPr/>
              <a:tblGrid>
                <a:gridCol w="5759713"/>
                <a:gridCol w="5957669"/>
              </a:tblGrid>
              <a:tr h="347256">
                <a:tc>
                  <a:txBody>
                    <a:bodyPr/>
                    <a:lstStyle/>
                    <a:p>
                      <a:pPr algn="ctr">
                        <a:lnSpc>
                          <a:spcPct val="107000"/>
                        </a:lnSpc>
                        <a:spcAft>
                          <a:spcPts val="0"/>
                        </a:spcAft>
                      </a:pPr>
                      <a:r>
                        <a:rPr b="1" dirty="0" lang="fr-FR" sz="2400">
                          <a:latin charset="0" pitchFamily="18" typeface="Times New Roman"/>
                          <a:ea typeface="Calibri"/>
                          <a:cs charset="0" pitchFamily="18" typeface="Times New Roman"/>
                        </a:rPr>
                        <a:t>NOM DE LA VARIETE</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ct val="107000"/>
                        </a:lnSpc>
                        <a:spcAft>
                          <a:spcPts val="0"/>
                        </a:spcAft>
                      </a:pPr>
                      <a:r>
                        <a:rPr b="1" lang="fr-FR" sz="2400">
                          <a:latin charset="0" pitchFamily="18" typeface="Times New Roman"/>
                          <a:ea typeface="Calibri"/>
                          <a:cs charset="0" pitchFamily="18" typeface="Times New Roman"/>
                        </a:rPr>
                        <a:t>DESCRIPTION</a:t>
                      </a:r>
                      <a:endParaRPr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r h="5348151">
                <a:tc>
                  <a:txBody>
                    <a:bodyPr/>
                    <a:lstStyle/>
                    <a:p>
                      <a:pPr algn="ctr"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12) FAHIFAHI</a:t>
                      </a:r>
                    </a:p>
                    <a:p>
                      <a:pPr algn="ctr" indent="-342900" lvl="0" marL="342900">
                        <a:lnSpc>
                          <a:spcPct val="107000"/>
                        </a:lnSpc>
                        <a:spcAft>
                          <a:spcPts val="0"/>
                        </a:spcAft>
                        <a:buFont typeface="+mj-lt"/>
                        <a:buNone/>
                        <a:tabLst>
                          <a:tab algn="l" pos="1968500"/>
                        </a:tabLst>
                      </a:pPr>
                      <a:endParaRPr b="1" dirty="0" lang="fr-FR" smtClean="0" sz="2400">
                        <a:latin charset="0" pitchFamily="18" typeface="Times New Roman"/>
                        <a:ea typeface="Calibri"/>
                        <a:cs charset="0" pitchFamily="18" typeface="Times New Roman"/>
                      </a:endParaRPr>
                    </a:p>
                    <a:p>
                      <a:pPr algn="l" indent="-342900" lvl="0" marL="342900">
                        <a:lnSpc>
                          <a:spcPct val="107000"/>
                        </a:lnSpc>
                        <a:spcAft>
                          <a:spcPts val="0"/>
                        </a:spcAft>
                        <a:buFont typeface="+mj-lt"/>
                        <a:buNone/>
                        <a:tabLst>
                          <a:tab algn="l" pos="1968500"/>
                        </a:tabLst>
                      </a:pPr>
                      <a:r>
                        <a:rPr b="1" dirty="0" lang="fr-FR" smtClean="0" sz="2400">
                          <a:latin charset="0" pitchFamily="18" typeface="Times New Roman"/>
                          <a:ea typeface="Calibri"/>
                          <a:cs charset="0" pitchFamily="18" typeface="Times New Roman"/>
                        </a:rPr>
                        <a:t>Cette variété ne pousse que sur l’ilot de </a:t>
                      </a:r>
                      <a:r>
                        <a:rPr b="1" dirty="0" err="1" lang="fr-FR" smtClean="0" sz="2400">
                          <a:latin charset="0" pitchFamily="18" typeface="Times New Roman"/>
                          <a:ea typeface="Calibri"/>
                          <a:cs charset="0" pitchFamily="18" typeface="Times New Roman"/>
                        </a:rPr>
                        <a:t>Nukufotu</a:t>
                      </a:r>
                      <a:r>
                        <a:rPr b="1" dirty="0" lang="fr-FR" smtClean="0" sz="2400">
                          <a:latin charset="0" pitchFamily="18" typeface="Times New Roman"/>
                          <a:ea typeface="Calibri"/>
                          <a:cs charset="0" pitchFamily="18" typeface="Times New Roman"/>
                        </a:rPr>
                        <a:t>.</a:t>
                      </a:r>
                      <a:endParaRPr dirty="0" lang="fr-FR" sz="2400">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nSpc>
                          <a:spcPct val="107000"/>
                        </a:lnSpc>
                        <a:spcAft>
                          <a:spcPts val="0"/>
                        </a:spcAft>
                      </a:pPr>
                      <a:endParaRPr dirty="0" i="1" lang="fr-FR" sz="2400">
                        <a:solidFill>
                          <a:schemeClr val="tx1"/>
                        </a:solidFill>
                        <a:latin charset="0" pitchFamily="18" typeface="Times New Roman"/>
                        <a:ea typeface="Calibri"/>
                        <a:cs charset="0" pitchFamily="18" typeface="Times New Roman"/>
                      </a:endParaRPr>
                    </a:p>
                  </a:txBody>
                  <a:tcPr marB="0" marL="50098" marR="5009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r>
            </a:tbl>
          </a:graphicData>
        </a:graphic>
      </p:graphicFrame>
    </p:spTree>
  </p:cSld>
  <p:clrMapOvr>
    <a:masterClrMapping/>
  </p:clrMapOvr>
  <p:timing>
    <p:tnLst>
      <p:par>
        <p:cTn dur="indefinite" id="1" nodeType="tmRoot" restart="never"/>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6AFC2D08-6099-D041-9D68-DD3B23C8116C}"/>
              </a:ext>
            </a:extLst>
          </p:cNvPr>
          <p:cNvSpPr txBox="1">
            <a:spLocks noGrp="1"/>
          </p:cNvSpPr>
          <p:nvPr>
            <p:ph type="title"/>
          </p:nvPr>
        </p:nvSpPr>
        <p:spPr>
          <a:xfrm>
            <a:off x="222237" y="195943"/>
            <a:ext cx="9403079" cy="53557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LA </a:t>
            </a: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PREPARATION</a:t>
            </a:r>
            <a:r>
              <a:rPr b="1" baseline="0" cap="none" dirty="0"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 DU FRUIT</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5" name="Image 4"/>
          <p:cNvPicPr/>
          <p:nvPr/>
        </p:nvPicPr>
        <p:blipFill>
          <a:blip cstate="print" r:embed="rId2"/>
          <a:srcRect b="23"/>
          <a:stretch>
            <a:fillRect/>
          </a:stretch>
        </p:blipFill>
        <p:spPr>
          <a:xfrm>
            <a:off x="10049434" y="214766"/>
            <a:ext cx="1893176" cy="725760"/>
          </a:xfrm>
          <a:prstGeom prst="rect">
            <a:avLst/>
          </a:prstGeom>
        </p:spPr>
      </p:pic>
      <p:pic>
        <p:nvPicPr>
          <p:cNvPr id="6" name="Image 5"/>
          <p:cNvPicPr/>
          <p:nvPr/>
        </p:nvPicPr>
        <p:blipFill>
          <a:blip cstate="print" r:embed="rId3">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260077" y="1007290"/>
            <a:ext cx="3084015" cy="2323737"/>
          </a:xfrm>
          <a:prstGeom prst="rect">
            <a:avLst/>
          </a:prstGeom>
          <a:ln>
            <a:noFill/>
          </a:ln>
          <a:effectLst>
            <a:softEdge rad="112500"/>
          </a:effectLst>
        </p:spPr>
      </p:pic>
      <p:sp>
        <p:nvSpPr>
          <p:cNvPr id="7" name="ZoneTexte 6"/>
          <p:cNvSpPr txBox="1"/>
          <p:nvPr/>
        </p:nvSpPr>
        <p:spPr>
          <a:xfrm>
            <a:off x="404948" y="3278777"/>
            <a:ext cx="2677886" cy="369332"/>
          </a:xfrm>
          <a:prstGeom prst="rect">
            <a:avLst/>
          </a:prstGeom>
          <a:solidFill>
            <a:schemeClr val="accent6">
              <a:lumMod val="60000"/>
              <a:lumOff val="40000"/>
            </a:schemeClr>
          </a:solidFill>
        </p:spPr>
        <p:txBody>
          <a:bodyPr rtlCol="0" wrap="square">
            <a:spAutoFit/>
          </a:bodyPr>
          <a:lstStyle/>
          <a:p>
            <a:r>
              <a:rPr dirty="0" lang="fr-FR" smtClean="0"/>
              <a:t>Cuisson au feu de bois</a:t>
            </a:r>
            <a:endParaRPr dirty="0" lang="fr-FR"/>
          </a:p>
        </p:txBody>
      </p:sp>
      <p:pic>
        <p:nvPicPr>
          <p:cNvPr descr="2012jan 214" id="8" name="Image 7"/>
          <p:cNvPicPr/>
          <p:nvPr/>
        </p:nvPicPr>
        <p:blipFill>
          <a:blip cstate="print" r:embed="rId4">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4113262" y="1066164"/>
            <a:ext cx="2901492" cy="2108109"/>
          </a:xfrm>
          <a:prstGeom prst="rect">
            <a:avLst/>
          </a:prstGeom>
          <a:ln>
            <a:noFill/>
          </a:ln>
          <a:effectLst>
            <a:softEdge rad="112500"/>
          </a:effectLst>
        </p:spPr>
      </p:pic>
      <p:sp>
        <p:nvSpPr>
          <p:cNvPr id="9" name="ZoneTexte 8"/>
          <p:cNvSpPr txBox="1"/>
          <p:nvPr/>
        </p:nvSpPr>
        <p:spPr>
          <a:xfrm>
            <a:off x="4149633" y="3104605"/>
            <a:ext cx="2943498" cy="369332"/>
          </a:xfrm>
          <a:prstGeom prst="rect">
            <a:avLst/>
          </a:prstGeom>
          <a:solidFill>
            <a:schemeClr val="accent6">
              <a:lumMod val="60000"/>
              <a:lumOff val="40000"/>
            </a:schemeClr>
          </a:solidFill>
        </p:spPr>
        <p:txBody>
          <a:bodyPr rtlCol="0" wrap="square">
            <a:spAutoFit/>
          </a:bodyPr>
          <a:lstStyle/>
          <a:p>
            <a:r>
              <a:rPr dirty="0" lang="fr-FR" smtClean="0"/>
              <a:t>Cuisson au four traditionnel</a:t>
            </a:r>
            <a:endParaRPr dirty="0" lang="fr-FR"/>
          </a:p>
        </p:txBody>
      </p:sp>
      <p:pic>
        <p:nvPicPr>
          <p:cNvPr descr="Le Fruit à Pain &amp; Quelques Recettes - Evasion Culinaire de Datharany" id="10" name="Image 9"/>
          <p:cNvPicPr/>
          <p:nvPr/>
        </p:nvPicPr>
        <p:blipFill>
          <a:blip cstate="print" r:embed="rId5">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7931846" y="992778"/>
            <a:ext cx="2792760" cy="2024742"/>
          </a:xfrm>
          <a:prstGeom prst="rect">
            <a:avLst/>
          </a:prstGeom>
          <a:ln>
            <a:noFill/>
          </a:ln>
          <a:effectLst>
            <a:softEdge rad="112500"/>
          </a:effectLst>
        </p:spPr>
      </p:pic>
      <p:sp>
        <p:nvSpPr>
          <p:cNvPr id="11" name="ZoneTexte 10"/>
          <p:cNvSpPr txBox="1"/>
          <p:nvPr/>
        </p:nvSpPr>
        <p:spPr>
          <a:xfrm>
            <a:off x="8038010" y="2969622"/>
            <a:ext cx="2595156" cy="369332"/>
          </a:xfrm>
          <a:prstGeom prst="rect">
            <a:avLst/>
          </a:prstGeom>
          <a:solidFill>
            <a:schemeClr val="accent6">
              <a:lumMod val="60000"/>
              <a:lumOff val="40000"/>
            </a:schemeClr>
          </a:solidFill>
        </p:spPr>
        <p:txBody>
          <a:bodyPr rtlCol="0" wrap="square">
            <a:spAutoFit/>
          </a:bodyPr>
          <a:lstStyle/>
          <a:p>
            <a:r>
              <a:rPr dirty="0" lang="fr-FR" smtClean="0"/>
              <a:t>Cuisson à la vapeur</a:t>
            </a:r>
            <a:endParaRPr dirty="0" lang="fr-FR"/>
          </a:p>
        </p:txBody>
      </p:sp>
      <p:pic>
        <p:nvPicPr>
          <p:cNvPr descr="Gilmore kaaku" id="12" name="Image 11"/>
          <p:cNvPicPr/>
          <p:nvPr/>
        </p:nvPicPr>
        <p:blipFill>
          <a:blip cstate="print" r:embed="rId6">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453117" y="3878399"/>
            <a:ext cx="2786471" cy="2195830"/>
          </a:xfrm>
          <a:prstGeom prst="rect">
            <a:avLst/>
          </a:prstGeom>
          <a:ln>
            <a:noFill/>
          </a:ln>
          <a:effectLst>
            <a:softEdge rad="112500"/>
          </a:effectLst>
        </p:spPr>
      </p:pic>
      <p:sp>
        <p:nvSpPr>
          <p:cNvPr id="13" name="ZoneTexte 12"/>
          <p:cNvSpPr txBox="1"/>
          <p:nvPr/>
        </p:nvSpPr>
        <p:spPr>
          <a:xfrm>
            <a:off x="304799" y="5921828"/>
            <a:ext cx="3143796" cy="369332"/>
          </a:xfrm>
          <a:prstGeom prst="rect">
            <a:avLst/>
          </a:prstGeom>
          <a:solidFill>
            <a:schemeClr val="accent6">
              <a:lumMod val="60000"/>
              <a:lumOff val="40000"/>
            </a:schemeClr>
          </a:solidFill>
        </p:spPr>
        <p:txBody>
          <a:bodyPr rtlCol="0" wrap="square">
            <a:spAutoFit/>
          </a:bodyPr>
          <a:lstStyle/>
          <a:p>
            <a:r>
              <a:rPr dirty="0" err="1" lang="fr-FR" smtClean="0"/>
              <a:t>Pekepeke</a:t>
            </a:r>
            <a:r>
              <a:rPr dirty="0" lang="fr-FR" smtClean="0"/>
              <a:t> à base du lait de coco</a:t>
            </a:r>
            <a:endParaRPr dirty="0" lang="fr-FR"/>
          </a:p>
        </p:txBody>
      </p:sp>
      <p:pic>
        <p:nvPicPr>
          <p:cNvPr descr="Mayotte cuisine - Fruit à pain frit ♥️♥️♥️ | Facebook" id="14" name="Image 13"/>
          <p:cNvPicPr/>
          <p:nvPr/>
        </p:nvPicPr>
        <p:blipFill>
          <a:blip cstate="print" r:embed="rId7">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4256404" y="3918857"/>
            <a:ext cx="2875915" cy="1972492"/>
          </a:xfrm>
          <a:prstGeom prst="rect">
            <a:avLst/>
          </a:prstGeom>
          <a:ln>
            <a:noFill/>
          </a:ln>
          <a:effectLst>
            <a:softEdge rad="112500"/>
          </a:effectLst>
        </p:spPr>
      </p:pic>
      <p:sp>
        <p:nvSpPr>
          <p:cNvPr id="15" name="ZoneTexte 14"/>
          <p:cNvSpPr txBox="1"/>
          <p:nvPr/>
        </p:nvSpPr>
        <p:spPr>
          <a:xfrm>
            <a:off x="4262844" y="5908765"/>
            <a:ext cx="2943498" cy="369332"/>
          </a:xfrm>
          <a:prstGeom prst="rect">
            <a:avLst/>
          </a:prstGeom>
          <a:solidFill>
            <a:schemeClr val="accent6">
              <a:lumMod val="60000"/>
              <a:lumOff val="40000"/>
            </a:schemeClr>
          </a:solidFill>
        </p:spPr>
        <p:txBody>
          <a:bodyPr rtlCol="0" wrap="square">
            <a:spAutoFit/>
          </a:bodyPr>
          <a:lstStyle/>
          <a:p>
            <a:r>
              <a:rPr dirty="0" lang="fr-FR" smtClean="0"/>
              <a:t>Chips de MEI</a:t>
            </a:r>
            <a:endParaRPr dirty="0" lang="fr-FR"/>
          </a:p>
        </p:txBody>
      </p:sp>
      <p:pic>
        <p:nvPicPr>
          <p:cNvPr descr="C:\Users\moi\Downloads\298747162_462173899150554_4578122343004661115_n.jpg" id="16" name="Picture 3"/>
          <p:cNvPicPr>
            <a:picLocks noChangeArrowheads="1" noChangeAspect="1"/>
          </p:cNvPicPr>
          <p:nvPr/>
        </p:nvPicPr>
        <p:blipFill>
          <a:blip cstate="print" r:embed="rId8"/>
          <a:srcRect/>
          <a:stretch>
            <a:fillRect/>
          </a:stretch>
        </p:blipFill>
        <p:spPr bwMode="auto">
          <a:xfrm>
            <a:off x="10241281" y="4020242"/>
            <a:ext cx="1729046" cy="2064674"/>
          </a:xfrm>
          <a:prstGeom prst="rect">
            <a:avLst/>
          </a:prstGeom>
          <a:ln>
            <a:noFill/>
          </a:ln>
          <a:effectLst>
            <a:softEdge rad="112500"/>
          </a:effectLst>
        </p:spPr>
      </p:pic>
      <p:pic>
        <p:nvPicPr>
          <p:cNvPr descr="C:\Users\moi\Downloads\298576552_450425436804662_6504627726110138326_n.jpg" id="17" name="Picture 2"/>
          <p:cNvPicPr>
            <a:picLocks noChangeArrowheads="1" noChangeAspect="1"/>
          </p:cNvPicPr>
          <p:nvPr/>
        </p:nvPicPr>
        <p:blipFill>
          <a:blip cstate="print" r:embed="rId9"/>
          <a:srcRect/>
          <a:stretch>
            <a:fillRect/>
          </a:stretch>
        </p:blipFill>
        <p:spPr bwMode="auto">
          <a:xfrm>
            <a:off x="7725816" y="3940233"/>
            <a:ext cx="1833820" cy="1946512"/>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0962" name="Picture 2"/>
          <p:cNvPicPr>
            <a:picLocks noChangeArrowheads="1" noChangeAspect="1"/>
          </p:cNvPicPr>
          <p:nvPr/>
        </p:nvPicPr>
        <p:blipFill>
          <a:blip cstate="print" r:embed="rId2"/>
          <a:srcRect b="-46" r="70"/>
          <a:stretch>
            <a:fillRect/>
          </a:stretch>
        </p:blipFill>
        <p:spPr bwMode="auto">
          <a:xfrm>
            <a:off x="2180492" y="576775"/>
            <a:ext cx="6780627" cy="6281225"/>
          </a:xfrm>
          <a:prstGeom prst="rect">
            <a:avLst/>
          </a:prstGeom>
          <a:noFill/>
          <a:ln w="9525">
            <a:noFill/>
            <a:miter lim="800000"/>
            <a:headEnd/>
            <a:tailEnd/>
          </a:ln>
          <a:effectLst/>
        </p:spPr>
      </p:pic>
      <p:sp>
        <p:nvSpPr>
          <p:cNvPr id="3" name="ZoneTexte 2"/>
          <p:cNvSpPr txBox="1"/>
          <p:nvPr/>
        </p:nvSpPr>
        <p:spPr>
          <a:xfrm>
            <a:off x="0" y="0"/>
            <a:ext cx="875010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r>
              <a:rPr b="1" dirty="0" lang="fr-FR" smtClean="0" sz="2800">
                <a:ln w="12700">
                  <a:solidFill>
                    <a:schemeClr val="accent6">
                      <a:lumMod val="60000"/>
                      <a:lumOff val="40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EXEMPLE DE CUISSON: MEI A LA BRAISE</a:t>
            </a:r>
            <a:endParaRPr b="1" dirty="0" lang="fr-FR" sz="2800">
              <a:ln w="12700">
                <a:solidFill>
                  <a:schemeClr val="accent6">
                    <a:lumMod val="60000"/>
                    <a:lumOff val="40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4" name="Image 3"/>
          <p:cNvPicPr/>
          <p:nvPr/>
        </p:nvPicPr>
        <p:blipFill>
          <a:blip cstate="print" r:embed="rId3"/>
          <a:srcRect b="23"/>
          <a:stretch>
            <a:fillRect/>
          </a:stretch>
        </p:blipFill>
        <p:spPr>
          <a:xfrm>
            <a:off x="10298824" y="0"/>
            <a:ext cx="1893176" cy="725760"/>
          </a:xfrm>
          <a:prstGeom prst="rect">
            <a:avLst/>
          </a:prstGeom>
        </p:spPr>
      </p:pic>
    </p:spTree>
  </p:cSld>
  <p:clrMapOvr>
    <a:masterClrMapping/>
  </p:clrMapOvr>
  <p:timing>
    <p:tnLst>
      <p:par>
        <p:cTn dur="indefinite" id="1" nodeType="tmRoot" restart="never"/>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2" name="Image 1"/>
          <p:cNvPicPr/>
          <p:nvPr/>
        </p:nvPicPr>
        <p:blipFill>
          <a:blip cstate="print" r:embed="rId2"/>
          <a:srcRect b="23"/>
          <a:stretch>
            <a:fillRect/>
          </a:stretch>
        </p:blipFill>
        <p:spPr>
          <a:xfrm>
            <a:off x="10298824" y="0"/>
            <a:ext cx="1893176" cy="725760"/>
          </a:xfrm>
          <a:prstGeom prst="rect">
            <a:avLst/>
          </a:prstGeom>
        </p:spPr>
      </p:pic>
      <p:sp>
        <p:nvSpPr>
          <p:cNvPr id="3" name="Titre 1">
            <a:extLst>
              <a:ext uri="{FF2B5EF4-FFF2-40B4-BE49-F238E27FC236}">
                <a16:creationId xmlns:a16="http://schemas.microsoft.com/office/drawing/2014/main" xmlns="" id="{6AFC2D08-6099-D041-9D68-DD3B23C8116C}"/>
              </a:ext>
            </a:extLst>
          </p:cNvPr>
          <p:cNvSpPr txBox="1">
            <a:spLocks/>
          </p:cNvSpPr>
          <p:nvPr/>
        </p:nvSpPr>
        <p:spPr>
          <a:xfrm>
            <a:off x="0" y="0"/>
            <a:ext cx="9403079" cy="57778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i="0" kern="1200" kumimoji="0" lang="fr-FR" noProof="0" normalizeH="0" smtClean="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rPr>
              <a:t>LA TRANSFORMATION DU FRUIT</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id="1026" name="Picture 2"/>
          <p:cNvPicPr>
            <a:picLocks noChangeArrowheads="1" noChangeAspect="1"/>
          </p:cNvPicPr>
          <p:nvPr/>
        </p:nvPicPr>
        <p:blipFill>
          <a:blip cstate="print" r:embed="rId3"/>
          <a:srcRect b="26" r="55"/>
          <a:stretch>
            <a:fillRect/>
          </a:stretch>
        </p:blipFill>
        <p:spPr bwMode="auto">
          <a:xfrm>
            <a:off x="196949" y="759655"/>
            <a:ext cx="11704319" cy="6098345"/>
          </a:xfrm>
          <a:prstGeom prst="rect">
            <a:avLst/>
          </a:prstGeom>
          <a:noFill/>
          <a:ln>
            <a:noFill/>
          </a:ln>
        </p:spPr>
      </p:pic>
    </p:spTree>
  </p:cSld>
  <p:clrMapOvr>
    <a:masterClrMapping/>
  </p:clrMapOvr>
  <p:timing>
    <p:tnLst>
      <p:par>
        <p:cTn dur="indefinite" id="1" nodeType="tmRoot" restart="never"/>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moi\Pictures\uru-breadfruit-beer-2.jpg" id="3074" name="Picture 2"/>
          <p:cNvPicPr>
            <a:picLocks noChangeArrowheads="1" noChangeAspect="1"/>
          </p:cNvPicPr>
          <p:nvPr/>
        </p:nvPicPr>
        <p:blipFill>
          <a:blip cstate="print" r:embed="rId2"/>
          <a:srcRect/>
          <a:stretch>
            <a:fillRect/>
          </a:stretch>
        </p:blipFill>
        <p:spPr bwMode="auto">
          <a:xfrm>
            <a:off x="272015" y="2270479"/>
            <a:ext cx="4780083" cy="3600000"/>
          </a:xfrm>
          <a:prstGeom prst="rect">
            <a:avLst/>
          </a:prstGeom>
          <a:noFill/>
        </p:spPr>
      </p:pic>
      <p:sp>
        <p:nvSpPr>
          <p:cNvPr id="3" name="ZoneTexte 2"/>
          <p:cNvSpPr txBox="1"/>
          <p:nvPr/>
        </p:nvSpPr>
        <p:spPr>
          <a:xfrm>
            <a:off x="0" y="1"/>
            <a:ext cx="8752114" cy="40011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0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FABRICATION DE LA BIERE A BASE DU FRUIT A PAIN A TAHITI</a:t>
            </a:r>
            <a:endParaRPr b="1" dirty="0" lang="fr-FR" sz="20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4" name="Image 3"/>
          <p:cNvPicPr/>
          <p:nvPr/>
        </p:nvPicPr>
        <p:blipFill>
          <a:blip cstate="print" r:embed="rId3"/>
          <a:srcRect b="23"/>
          <a:stretch>
            <a:fillRect/>
          </a:stretch>
        </p:blipFill>
        <p:spPr>
          <a:xfrm>
            <a:off x="10298824" y="0"/>
            <a:ext cx="1893176" cy="725760"/>
          </a:xfrm>
          <a:prstGeom prst="rect">
            <a:avLst/>
          </a:prstGeom>
        </p:spPr>
      </p:pic>
      <p:sp>
        <p:nvSpPr>
          <p:cNvPr id="6" name="Rectangle 5"/>
          <p:cNvSpPr/>
          <p:nvPr/>
        </p:nvSpPr>
        <p:spPr>
          <a:xfrm>
            <a:off x="201706" y="889844"/>
            <a:ext cx="11604812" cy="1631216"/>
          </a:xfrm>
          <a:prstGeom prst="rect">
            <a:avLst/>
          </a:prstGeom>
        </p:spPr>
        <p:txBody>
          <a:bodyPr wrap="square">
            <a:spAutoFit/>
          </a:bodyPr>
          <a:lstStyle/>
          <a:p>
            <a:r>
              <a:rPr dirty="0" lang="fr-FR" smtClean="0" sz="2000">
                <a:latin charset="0" pitchFamily="18" typeface="Times New Roman"/>
                <a:cs charset="0" pitchFamily="18" typeface="Times New Roman"/>
              </a:rPr>
              <a:t>La bière au '</a:t>
            </a:r>
            <a:r>
              <a:rPr dirty="0" err="1" lang="fr-FR" smtClean="0" sz="2000">
                <a:latin charset="0" pitchFamily="18" typeface="Times New Roman"/>
                <a:cs charset="0" pitchFamily="18" typeface="Times New Roman"/>
              </a:rPr>
              <a:t>uru</a:t>
            </a:r>
            <a:r>
              <a:rPr dirty="0" lang="fr-FR" smtClean="0" sz="2000">
                <a:latin charset="0" pitchFamily="18" typeface="Times New Roman"/>
                <a:cs charset="0" pitchFamily="18" typeface="Times New Roman"/>
              </a:rPr>
              <a:t> de la Brasserie de Tahiti a été lancée le 1er juin 2015. </a:t>
            </a:r>
          </a:p>
          <a:p>
            <a:r>
              <a:rPr dirty="0" lang="fr-FR" smtClean="0" sz="2000">
                <a:latin charset="0" pitchFamily="18" typeface="Times New Roman"/>
                <a:cs charset="0" pitchFamily="18" typeface="Times New Roman"/>
              </a:rPr>
              <a:t>Cette bière fabriquée à base de houblon mélangé à de la farine du fruit de l'arbre à pain était dès le départ une édition limitée, à cause de la quantité réduite de farine de '</a:t>
            </a:r>
            <a:r>
              <a:rPr dirty="0" err="1" lang="fr-FR" smtClean="0" sz="2000">
                <a:latin charset="0" pitchFamily="18" typeface="Times New Roman"/>
                <a:cs charset="0" pitchFamily="18" typeface="Times New Roman"/>
              </a:rPr>
              <a:t>uru</a:t>
            </a:r>
            <a:r>
              <a:rPr dirty="0" lang="fr-FR" smtClean="0" sz="2000">
                <a:latin charset="0" pitchFamily="18" typeface="Times New Roman"/>
                <a:cs charset="0" pitchFamily="18" typeface="Times New Roman"/>
              </a:rPr>
              <a:t> disponible. Seules 108 000 canettes, soit 18 000 packs de 6, ont été fabriqués. Ils auront nécessité 400 kg de farine de '</a:t>
            </a:r>
            <a:r>
              <a:rPr dirty="0" err="1" lang="fr-FR" smtClean="0" sz="2000">
                <a:latin charset="0" pitchFamily="18" typeface="Times New Roman"/>
                <a:cs charset="0" pitchFamily="18" typeface="Times New Roman"/>
              </a:rPr>
              <a:t>uru</a:t>
            </a:r>
            <a:r>
              <a:rPr dirty="0" lang="fr-FR" smtClean="0" sz="2000">
                <a:latin charset="0" pitchFamily="18" typeface="Times New Roman"/>
                <a:cs charset="0" pitchFamily="18" typeface="Times New Roman"/>
              </a:rPr>
              <a:t>. </a:t>
            </a:r>
            <a:br>
              <a:rPr dirty="0" lang="fr-FR" smtClean="0" sz="2000">
                <a:latin charset="0" pitchFamily="18" typeface="Times New Roman"/>
                <a:cs charset="0" pitchFamily="18" typeface="Times New Roman"/>
              </a:rPr>
            </a:br>
            <a:endParaRPr dirty="0" lang="fr-FR" sz="2000">
              <a:latin charset="0" pitchFamily="18" typeface="Times New Roman"/>
              <a:cs charset="0" pitchFamily="18" typeface="Times New Roman"/>
            </a:endParaRPr>
          </a:p>
        </p:txBody>
      </p:sp>
      <p:pic>
        <p:nvPicPr>
          <p:cNvPr descr="C:\Users\moi\Desktop\biere-uru.gif" id="1026" name="Picture 2"/>
          <p:cNvPicPr>
            <a:picLocks noChangeArrowheads="1" noChangeAspect="1"/>
          </p:cNvPicPr>
          <p:nvPr/>
        </p:nvPicPr>
        <p:blipFill>
          <a:blip cstate="print" r:embed="rId4"/>
          <a:srcRect/>
          <a:stretch>
            <a:fillRect/>
          </a:stretch>
        </p:blipFill>
        <p:spPr bwMode="auto">
          <a:xfrm>
            <a:off x="6401921" y="2339789"/>
            <a:ext cx="4500000" cy="3600000"/>
          </a:xfrm>
          <a:prstGeom prst="rect">
            <a:avLst/>
          </a:prstGeom>
          <a:noFill/>
        </p:spPr>
      </p:pic>
    </p:spTree>
  </p:cSld>
  <p:clrMapOvr>
    <a:masterClrMapping/>
  </p:clrMapOvr>
  <p:timing>
    <p:tnLst>
      <p:par>
        <p:cTn dur="indefinite" id="1" nodeType="tmRoot" restart="never"/>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xmlns="" id="{6AFC2D08-6099-D041-9D68-DD3B23C8116C}"/>
              </a:ext>
            </a:extLst>
          </p:cNvPr>
          <p:cNvSpPr txBox="1">
            <a:spLocks/>
          </p:cNvSpPr>
          <p:nvPr/>
        </p:nvSpPr>
        <p:spPr>
          <a:xfrm>
            <a:off x="0" y="0"/>
            <a:ext cx="9403079" cy="57778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AUTRES UTILISATIONS</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8" name="Image 7"/>
          <p:cNvPicPr/>
          <p:nvPr/>
        </p:nvPicPr>
        <p:blipFill>
          <a:blip cstate="print" r:embed="rId2"/>
          <a:srcRect b="23"/>
          <a:stretch>
            <a:fillRect/>
          </a:stretch>
        </p:blipFill>
        <p:spPr>
          <a:xfrm>
            <a:off x="10298824" y="0"/>
            <a:ext cx="1893176" cy="725760"/>
          </a:xfrm>
          <a:prstGeom prst="rect">
            <a:avLst/>
          </a:prstGeom>
        </p:spPr>
      </p:pic>
      <p:sp>
        <p:nvSpPr>
          <p:cNvPr id="9" name="ZoneTexte 8"/>
          <p:cNvSpPr txBox="1"/>
          <p:nvPr/>
        </p:nvSpPr>
        <p:spPr>
          <a:xfrm>
            <a:off x="0" y="675249"/>
            <a:ext cx="4754880" cy="461665"/>
          </a:xfrm>
          <a:prstGeom prst="rect">
            <a:avLst/>
          </a:prstGeom>
          <a:solidFill>
            <a:schemeClr val="accent6">
              <a:lumMod val="60000"/>
              <a:lumOff val="40000"/>
            </a:schemeClr>
          </a:solidFill>
        </p:spPr>
        <p:txBody>
          <a:bodyPr rtlCol="0" wrap="square">
            <a:spAutoFit/>
          </a:bodyPr>
          <a:lstStyle/>
          <a:p>
            <a:pPr algn="ctr"/>
            <a:r>
              <a:rPr b="1" dirty="0" lang="fr-FR" smtClean="0" sz="2400">
                <a:latin charset="0" pitchFamily="18" typeface="Times New Roman"/>
                <a:cs charset="0" pitchFamily="18" typeface="Times New Roman"/>
              </a:rPr>
              <a:t>Médicinale</a:t>
            </a:r>
            <a:endParaRPr b="1" dirty="0" lang="fr-FR" sz="2400">
              <a:latin charset="0" pitchFamily="18" typeface="Times New Roman"/>
              <a:cs charset="0" pitchFamily="18" typeface="Times New Roman"/>
            </a:endParaRPr>
          </a:p>
        </p:txBody>
      </p:sp>
      <p:sp>
        <p:nvSpPr>
          <p:cNvPr id="10" name="ZoneTexte 9"/>
          <p:cNvSpPr txBox="1"/>
          <p:nvPr/>
        </p:nvSpPr>
        <p:spPr>
          <a:xfrm>
            <a:off x="0" y="1167619"/>
            <a:ext cx="4754880" cy="5632311"/>
          </a:xfrm>
          <a:prstGeom prst="rect">
            <a:avLst/>
          </a:prstGeom>
          <a:solidFill>
            <a:schemeClr val="accent6">
              <a:lumMod val="40000"/>
              <a:lumOff val="60000"/>
            </a:schemeClr>
          </a:solidFill>
        </p:spPr>
        <p:txBody>
          <a:bodyPr rtlCol="0" wrap="square">
            <a:spAutoFit/>
          </a:bodyPr>
          <a:lstStyle/>
          <a:p>
            <a:r>
              <a:rPr dirty="0" lang="fr-FR" smtClean="0" sz="2000"/>
              <a:t>Le </a:t>
            </a:r>
            <a:r>
              <a:rPr b="1" dirty="0" lang="fr-FR" smtClean="0" sz="2000"/>
              <a:t>latex</a:t>
            </a:r>
            <a:r>
              <a:rPr dirty="0" lang="fr-FR" smtClean="0" sz="2000"/>
              <a:t> est utilisé traditionnellement pour le traitement de fractures, foulures, contusions et douleurs articulaires. Ajouté au Monoï, il était employé comme cosmétique et fixateur pour les cheveux.</a:t>
            </a:r>
          </a:p>
          <a:p>
            <a:r>
              <a:rPr b="1" dirty="0" lang="fr-FR" smtClean="0" sz="2000"/>
              <a:t>L’écorce</a:t>
            </a:r>
            <a:r>
              <a:rPr dirty="0" lang="fr-FR" smtClean="0" sz="2000"/>
              <a:t> découpée en lanière servait à panser les plaies.</a:t>
            </a:r>
          </a:p>
          <a:p>
            <a:r>
              <a:rPr dirty="0" lang="fr-FR" smtClean="0" sz="2000"/>
              <a:t>Les </a:t>
            </a:r>
            <a:r>
              <a:rPr b="1" dirty="0" lang="fr-FR" smtClean="0" sz="2000"/>
              <a:t>pousses</a:t>
            </a:r>
            <a:r>
              <a:rPr dirty="0" lang="fr-FR" smtClean="0" sz="2000"/>
              <a:t> et les </a:t>
            </a:r>
            <a:r>
              <a:rPr b="1" dirty="0" lang="fr-FR" smtClean="0" sz="2000"/>
              <a:t>jeunes feuilles </a:t>
            </a:r>
            <a:r>
              <a:rPr dirty="0" lang="fr-FR" smtClean="0" sz="2000"/>
              <a:t>de certaines variétés, ainsi que les </a:t>
            </a:r>
            <a:r>
              <a:rPr b="1" dirty="0" lang="fr-FR" smtClean="0" sz="2000"/>
              <a:t>pétioles</a:t>
            </a:r>
            <a:r>
              <a:rPr dirty="0" lang="fr-FR" smtClean="0" sz="2000"/>
              <a:t> des feuilles vertes ou jaunes sont utilisés dans la confection de préparations médicinales traditionnelles servant notamment à soigner les suites de couche, la stérilité féminine, l’asthme, les angines.</a:t>
            </a:r>
          </a:p>
          <a:p>
            <a:r>
              <a:rPr dirty="0" lang="fr-FR" smtClean="0" sz="2000"/>
              <a:t>La </a:t>
            </a:r>
            <a:r>
              <a:rPr b="1" dirty="0" lang="fr-FR" smtClean="0" sz="2000"/>
              <a:t>pulpe moisie </a:t>
            </a:r>
            <a:r>
              <a:rPr dirty="0" lang="fr-FR" smtClean="0" sz="2000"/>
              <a:t>du fruit était utilisée par les tradipracticiens pour soigner  la furonculose.</a:t>
            </a:r>
          </a:p>
          <a:p>
            <a:endParaRPr dirty="0" lang="fr-FR" sz="2000"/>
          </a:p>
        </p:txBody>
      </p:sp>
      <p:sp>
        <p:nvSpPr>
          <p:cNvPr id="11" name="ZoneTexte 10"/>
          <p:cNvSpPr txBox="1"/>
          <p:nvPr/>
        </p:nvSpPr>
        <p:spPr>
          <a:xfrm>
            <a:off x="4909624" y="785445"/>
            <a:ext cx="3770142" cy="461665"/>
          </a:xfrm>
          <a:prstGeom prst="rect">
            <a:avLst/>
          </a:prstGeom>
          <a:solidFill>
            <a:schemeClr val="accent6">
              <a:lumMod val="60000"/>
              <a:lumOff val="40000"/>
            </a:schemeClr>
          </a:solidFill>
        </p:spPr>
        <p:txBody>
          <a:bodyPr rtlCol="0" wrap="square">
            <a:spAutoFit/>
          </a:bodyPr>
          <a:lstStyle/>
          <a:p>
            <a:pPr algn="ctr"/>
            <a:r>
              <a:rPr b="1" dirty="0" lang="fr-FR" smtClean="0" sz="2400">
                <a:latin charset="0" pitchFamily="18" typeface="Times New Roman"/>
                <a:cs charset="0" pitchFamily="18" typeface="Times New Roman"/>
              </a:rPr>
              <a:t>Construction </a:t>
            </a:r>
            <a:endParaRPr b="1" dirty="0" lang="fr-FR" sz="2400">
              <a:latin charset="0" pitchFamily="18" typeface="Times New Roman"/>
              <a:cs charset="0" pitchFamily="18" typeface="Times New Roman"/>
            </a:endParaRPr>
          </a:p>
        </p:txBody>
      </p:sp>
      <p:sp>
        <p:nvSpPr>
          <p:cNvPr id="12" name="ZoneTexte 11"/>
          <p:cNvSpPr txBox="1"/>
          <p:nvPr/>
        </p:nvSpPr>
        <p:spPr>
          <a:xfrm>
            <a:off x="4879143" y="1291885"/>
            <a:ext cx="3812345" cy="1938992"/>
          </a:xfrm>
          <a:prstGeom prst="rect">
            <a:avLst/>
          </a:prstGeom>
          <a:solidFill>
            <a:schemeClr val="accent6">
              <a:lumMod val="40000"/>
              <a:lumOff val="60000"/>
            </a:schemeClr>
          </a:solidFill>
        </p:spPr>
        <p:txBody>
          <a:bodyPr rtlCol="0" wrap="square">
            <a:spAutoFit/>
          </a:bodyPr>
          <a:lstStyle/>
          <a:p>
            <a:r>
              <a:rPr dirty="0" lang="fr-FR" smtClean="0" sz="2000"/>
              <a:t>Le </a:t>
            </a:r>
            <a:r>
              <a:rPr b="1" dirty="0" lang="fr-FR" smtClean="0" sz="2000"/>
              <a:t>bois du tronc </a:t>
            </a:r>
            <a:r>
              <a:rPr dirty="0" lang="fr-FR" smtClean="0" sz="2000"/>
              <a:t>était utilisé pour la fabrication de planche pour la construction des </a:t>
            </a:r>
            <a:r>
              <a:rPr dirty="0" err="1" lang="fr-FR" smtClean="0" sz="2000"/>
              <a:t>falés</a:t>
            </a:r>
            <a:r>
              <a:rPr dirty="0" lang="fr-FR" smtClean="0" sz="2000"/>
              <a:t> traditionnel ou creusé pour les pirogues.</a:t>
            </a:r>
          </a:p>
          <a:p>
            <a:r>
              <a:rPr dirty="0" lang="fr-FR" smtClean="0" sz="2000"/>
              <a:t>Le</a:t>
            </a:r>
            <a:r>
              <a:rPr b="1" dirty="0" lang="fr-FR" smtClean="0" sz="2000"/>
              <a:t> latex </a:t>
            </a:r>
            <a:r>
              <a:rPr dirty="0" lang="fr-FR" smtClean="0" sz="2000"/>
              <a:t>utilisé pour calfater les pirogues cousues.</a:t>
            </a:r>
            <a:endParaRPr dirty="0" lang="fr-FR" sz="2000"/>
          </a:p>
        </p:txBody>
      </p:sp>
      <p:sp>
        <p:nvSpPr>
          <p:cNvPr id="13" name="ZoneTexte 12"/>
          <p:cNvSpPr txBox="1"/>
          <p:nvPr/>
        </p:nvSpPr>
        <p:spPr>
          <a:xfrm>
            <a:off x="4886179" y="3329354"/>
            <a:ext cx="3788898" cy="461665"/>
          </a:xfrm>
          <a:prstGeom prst="rect">
            <a:avLst/>
          </a:prstGeom>
          <a:solidFill>
            <a:schemeClr val="accent6">
              <a:lumMod val="60000"/>
              <a:lumOff val="40000"/>
            </a:schemeClr>
          </a:solidFill>
        </p:spPr>
        <p:txBody>
          <a:bodyPr rtlCol="0" wrap="square">
            <a:spAutoFit/>
          </a:bodyPr>
          <a:lstStyle/>
          <a:p>
            <a:pPr algn="ctr"/>
            <a:r>
              <a:rPr b="1" dirty="0" lang="fr-FR" smtClean="0" sz="2400">
                <a:latin charset="0" pitchFamily="18" typeface="Times New Roman"/>
                <a:cs charset="0" pitchFamily="18" typeface="Times New Roman"/>
              </a:rPr>
              <a:t>Outils et instruments </a:t>
            </a:r>
            <a:endParaRPr b="1" dirty="0" lang="fr-FR" sz="2400">
              <a:latin charset="0" pitchFamily="18" typeface="Times New Roman"/>
              <a:cs charset="0" pitchFamily="18" typeface="Times New Roman"/>
            </a:endParaRPr>
          </a:p>
        </p:txBody>
      </p:sp>
      <p:sp>
        <p:nvSpPr>
          <p:cNvPr id="14" name="ZoneTexte 13"/>
          <p:cNvSpPr txBox="1"/>
          <p:nvPr/>
        </p:nvSpPr>
        <p:spPr>
          <a:xfrm>
            <a:off x="4862730" y="3811012"/>
            <a:ext cx="3929578" cy="3046988"/>
          </a:xfrm>
          <a:prstGeom prst="rect">
            <a:avLst/>
          </a:prstGeom>
          <a:solidFill>
            <a:schemeClr val="accent6">
              <a:lumMod val="40000"/>
              <a:lumOff val="60000"/>
            </a:schemeClr>
          </a:solidFill>
        </p:spPr>
        <p:txBody>
          <a:bodyPr rtlCol="0" wrap="square">
            <a:spAutoFit/>
          </a:bodyPr>
          <a:lstStyle/>
          <a:p>
            <a:r>
              <a:rPr dirty="0" lang="fr-FR" smtClean="0" sz="2400"/>
              <a:t>Le </a:t>
            </a:r>
            <a:r>
              <a:rPr b="1" dirty="0" lang="fr-FR" smtClean="0" sz="2400"/>
              <a:t>tronc</a:t>
            </a:r>
            <a:r>
              <a:rPr dirty="0" lang="fr-FR" smtClean="0" sz="2400"/>
              <a:t> et </a:t>
            </a:r>
            <a:r>
              <a:rPr b="1" dirty="0" lang="fr-FR" smtClean="0" sz="2400"/>
              <a:t>les branches </a:t>
            </a:r>
            <a:r>
              <a:rPr dirty="0" lang="fr-FR" smtClean="0" sz="2400"/>
              <a:t>étaient utilisés comme bois d’œuvre pour la confection de:</a:t>
            </a:r>
          </a:p>
          <a:p>
            <a:pPr>
              <a:buFontTx/>
              <a:buChar char="-"/>
            </a:pPr>
            <a:r>
              <a:rPr dirty="0" lang="fr-FR" smtClean="0" sz="2400"/>
              <a:t>Tambours</a:t>
            </a:r>
          </a:p>
          <a:p>
            <a:pPr>
              <a:buFontTx/>
              <a:buChar char="-"/>
            </a:pPr>
            <a:r>
              <a:rPr dirty="0" lang="fr-FR" smtClean="0" sz="2400"/>
              <a:t>Arcs</a:t>
            </a:r>
          </a:p>
          <a:p>
            <a:pPr>
              <a:buFontTx/>
              <a:buChar char="-"/>
            </a:pPr>
            <a:r>
              <a:rPr dirty="0" lang="fr-FR" smtClean="0" sz="2400"/>
              <a:t>Étriers d’échasse</a:t>
            </a:r>
          </a:p>
          <a:p>
            <a:pPr>
              <a:buFontTx/>
              <a:buChar char="-"/>
            </a:pPr>
            <a:r>
              <a:rPr dirty="0" lang="fr-FR" smtClean="0" sz="2400"/>
              <a:t>Appuie-tête.</a:t>
            </a:r>
          </a:p>
        </p:txBody>
      </p:sp>
      <p:sp>
        <p:nvSpPr>
          <p:cNvPr id="15" name="ZoneTexte 14"/>
          <p:cNvSpPr txBox="1"/>
          <p:nvPr/>
        </p:nvSpPr>
        <p:spPr>
          <a:xfrm>
            <a:off x="8834511" y="794824"/>
            <a:ext cx="3357489" cy="461665"/>
          </a:xfrm>
          <a:prstGeom prst="rect">
            <a:avLst/>
          </a:prstGeom>
          <a:solidFill>
            <a:schemeClr val="accent6">
              <a:lumMod val="60000"/>
              <a:lumOff val="40000"/>
            </a:schemeClr>
          </a:solidFill>
        </p:spPr>
        <p:txBody>
          <a:bodyPr rtlCol="0" wrap="square">
            <a:spAutoFit/>
          </a:bodyPr>
          <a:lstStyle/>
          <a:p>
            <a:pPr algn="ctr"/>
            <a:r>
              <a:rPr b="1" dirty="0" lang="fr-FR" smtClean="0" sz="2400">
                <a:latin charset="0" pitchFamily="18" typeface="Times New Roman"/>
                <a:cs charset="0" pitchFamily="18" typeface="Times New Roman"/>
              </a:rPr>
              <a:t>Vêtements</a:t>
            </a:r>
            <a:endParaRPr b="1" dirty="0" lang="fr-FR" sz="2400">
              <a:latin charset="0" pitchFamily="18" typeface="Times New Roman"/>
              <a:cs charset="0" pitchFamily="18" typeface="Times New Roman"/>
            </a:endParaRPr>
          </a:p>
        </p:txBody>
      </p:sp>
      <p:sp>
        <p:nvSpPr>
          <p:cNvPr id="16" name="ZoneTexte 15"/>
          <p:cNvSpPr txBox="1"/>
          <p:nvPr/>
        </p:nvSpPr>
        <p:spPr>
          <a:xfrm>
            <a:off x="8876714" y="1287194"/>
            <a:ext cx="3315286" cy="3416320"/>
          </a:xfrm>
          <a:prstGeom prst="rect">
            <a:avLst/>
          </a:prstGeom>
          <a:solidFill>
            <a:schemeClr val="accent6">
              <a:lumMod val="40000"/>
              <a:lumOff val="60000"/>
            </a:schemeClr>
          </a:solidFill>
        </p:spPr>
        <p:txBody>
          <a:bodyPr rtlCol="0" wrap="square">
            <a:spAutoFit/>
          </a:bodyPr>
          <a:lstStyle/>
          <a:p>
            <a:r>
              <a:rPr dirty="0" lang="fr-FR" smtClean="0" sz="2400"/>
              <a:t>L’</a:t>
            </a:r>
            <a:r>
              <a:rPr b="1" dirty="0" lang="fr-FR" smtClean="0" sz="2400"/>
              <a:t>écorce</a:t>
            </a:r>
            <a:r>
              <a:rPr dirty="0" lang="fr-FR" smtClean="0" sz="2400"/>
              <a:t> des jeunes branches était traitée pour confectionner des étoffes (tapa).</a:t>
            </a:r>
          </a:p>
          <a:p>
            <a:endParaRPr dirty="0" lang="fr-FR" smtClean="0" sz="2400"/>
          </a:p>
          <a:p>
            <a:r>
              <a:rPr dirty="0" lang="fr-FR" smtClean="0" sz="2400"/>
              <a:t>Le </a:t>
            </a:r>
            <a:r>
              <a:rPr b="1" dirty="0" lang="fr-FR" smtClean="0" sz="2400"/>
              <a:t>latex</a:t>
            </a:r>
            <a:r>
              <a:rPr dirty="0" lang="fr-FR" smtClean="0" sz="2400"/>
              <a:t> fourni une glu hydrofuge, qui appliqué à chaud sur les tapas les rendant imperméables.</a:t>
            </a:r>
            <a:endParaRPr dirty="0" lang="fr-FR" sz="2400"/>
          </a:p>
        </p:txBody>
      </p:sp>
    </p:spTree>
  </p:cSld>
  <p:clrMapOvr>
    <a:masterClrMapping/>
  </p:clrMapOvr>
  <p:timing>
    <p:tnLst>
      <p:par>
        <p:cT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758376"/>
            <a:ext cx="12192000" cy="1569660"/>
          </a:xfrm>
          <a:prstGeom prst="rect">
            <a:avLst/>
          </a:prstGeom>
        </p:spPr>
        <p:txBody>
          <a:bodyPr wrap="square">
            <a:spAutoFit/>
          </a:bodyPr>
          <a:lstStyle/>
          <a:p>
            <a:r>
              <a:rPr dirty="0" lang="fr-FR" smtClean="0" sz="2400">
                <a:latin charset="0" pitchFamily="18" typeface="Times New Roman"/>
                <a:cs charset="0" pitchFamily="18" typeface="Times New Roman"/>
              </a:rPr>
              <a:t>Un arbre à pain nécessite généralement peu de soins car peu de maladies ou ravageurs lui sont spécifiques. </a:t>
            </a:r>
          </a:p>
          <a:p>
            <a:r>
              <a:rPr dirty="0" lang="fr-FR" smtClean="0" sz="2400">
                <a:latin charset="0" pitchFamily="18" typeface="Times New Roman"/>
                <a:cs charset="0" pitchFamily="18" typeface="Times New Roman"/>
              </a:rPr>
              <a:t>Cependant, en zone humide les fleurs et jeunes fruits peuvent être sujets à des maladies fongiques (phytophtora, rouille) qui peuvent engendrer des baisses de rendement. </a:t>
            </a:r>
          </a:p>
        </p:txBody>
      </p:sp>
      <p:sp>
        <p:nvSpPr>
          <p:cNvPr id="3" name="Titre 1">
            <a:extLst>
              <a:ext uri="{FF2B5EF4-FFF2-40B4-BE49-F238E27FC236}">
                <a16:creationId xmlns:a16="http://schemas.microsoft.com/office/drawing/2014/main" xmlns="" id="{6AFC2D08-6099-D041-9D68-DD3B23C8116C}"/>
              </a:ext>
            </a:extLst>
          </p:cNvPr>
          <p:cNvSpPr txBox="1">
            <a:spLocks/>
          </p:cNvSpPr>
          <p:nvPr/>
        </p:nvSpPr>
        <p:spPr>
          <a:xfrm>
            <a:off x="0" y="0"/>
            <a:ext cx="9403079" cy="57778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lvl="0">
              <a:lnSpc>
                <a:spcPct val="90000"/>
              </a:lnSpc>
              <a:spcBef>
                <a:spcPct val="0"/>
              </a:spcBef>
              <a:defRPr/>
            </a:pP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LES MALADIES ET LES RAVAGEURS </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4" name="Image 3"/>
          <p:cNvPicPr/>
          <p:nvPr/>
        </p:nvPicPr>
        <p:blipFill>
          <a:blip cstate="print" r:embed="rId2"/>
          <a:srcRect b="23"/>
          <a:stretch>
            <a:fillRect/>
          </a:stretch>
        </p:blipFill>
        <p:spPr>
          <a:xfrm>
            <a:off x="10298824" y="0"/>
            <a:ext cx="1893176" cy="725760"/>
          </a:xfrm>
          <a:prstGeom prst="rect">
            <a:avLst/>
          </a:prstGeom>
        </p:spPr>
      </p:pic>
      <p:pic>
        <p:nvPicPr>
          <p:cNvPr descr="DAG_maladieUru_0277_dec2012.JPG" id="6" name="Espace réservé du contenu 1"/>
          <p:cNvPicPr>
            <a:picLocks noChangeAspect="1"/>
          </p:cNvPicPr>
          <p:nvPr/>
        </p:nvPicPr>
        <p:blipFill>
          <a:blip cstate="print" r:embed="rId3">
            <a:extLst>
              <a:ext uri="{28A0092B-C50C-407E-A947-70E740481C1C}">
                <a14:useLocalDpi xmlns:a14="http://schemas.microsoft.com/office/drawing/2010/main" xmlns="" val="0"/>
              </a:ext>
            </a:extLst>
          </a:blip>
          <a:srcRect b="-46"/>
          <a:stretch>
            <a:fillRect/>
          </a:stretch>
        </p:blipFill>
        <p:spPr>
          <a:xfrm>
            <a:off x="212812" y="2558356"/>
            <a:ext cx="4342562" cy="3779872"/>
          </a:xfrm>
          <a:prstGeom prst="rect">
            <a:avLst/>
          </a:prstGeom>
          <a:ln>
            <a:noFill/>
          </a:ln>
          <a:effectLst>
            <a:softEdge rad="112500"/>
          </a:effectLst>
        </p:spPr>
      </p:pic>
      <p:pic>
        <p:nvPicPr>
          <p:cNvPr descr="P1030090.JPG" id="7" name="Espace réservé du contenu 5"/>
          <p:cNvPicPr>
            <a:picLocks noChangeAspect="1"/>
          </p:cNvPicPr>
          <p:nvPr/>
        </p:nvPicPr>
        <p:blipFill>
          <a:blip cstate="print" r:embed="rId4">
            <a:extLst>
              <a:ext uri="{28A0092B-C50C-407E-A947-70E740481C1C}">
                <a14:useLocalDpi xmlns:a14="http://schemas.microsoft.com/office/drawing/2010/main" xmlns="" val="0"/>
              </a:ext>
            </a:extLst>
          </a:blip>
          <a:srcRect b="-45"/>
          <a:stretch>
            <a:fillRect/>
          </a:stretch>
        </p:blipFill>
        <p:spPr>
          <a:xfrm>
            <a:off x="5199659" y="2610196"/>
            <a:ext cx="6222029" cy="3707842"/>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FC2D08-6099-D041-9D68-DD3B23C8116C}"/>
              </a:ext>
            </a:extLst>
          </p:cNvPr>
          <p:cNvSpPr>
            <a:spLocks noGrp="1"/>
          </p:cNvSpPr>
          <p:nvPr>
            <p:ph type="ctrTitle"/>
          </p:nvPr>
        </p:nvSpPr>
        <p:spPr>
          <a:xfrm>
            <a:off x="0" y="0"/>
            <a:ext cx="8503920" cy="965200"/>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b="1" dirty="0" lang="fr-FR" sz="54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LE MEI</a:t>
            </a:r>
          </a:p>
        </p:txBody>
      </p:sp>
      <p:sp>
        <p:nvSpPr>
          <p:cNvPr id="3" name="Sous-titre 2">
            <a:extLst>
              <a:ext uri="{FF2B5EF4-FFF2-40B4-BE49-F238E27FC236}">
                <a16:creationId xmlns:a16="http://schemas.microsoft.com/office/drawing/2014/main" xmlns="" id="{C43E11DB-2103-BDFC-2787-B6AA7B0AA2B2}"/>
              </a:ext>
            </a:extLst>
          </p:cNvPr>
          <p:cNvSpPr>
            <a:spLocks noGrp="1"/>
          </p:cNvSpPr>
          <p:nvPr>
            <p:ph idx="1" type="subTitle"/>
          </p:nvPr>
        </p:nvSpPr>
        <p:spPr>
          <a:xfrm>
            <a:off x="1256212" y="1224597"/>
            <a:ext cx="9781902" cy="1923551"/>
          </a:xfrm>
        </p:spPr>
        <p:txBody>
          <a:bodyPr>
            <a:normAutofit fontScale="92500"/>
          </a:bodyPr>
          <a:lstStyle/>
          <a:p>
            <a:r>
              <a:rPr b="1" dirty="0" lang="fr-FR"/>
              <a:t>FAMILLE: Moracée</a:t>
            </a:r>
          </a:p>
          <a:p>
            <a:r>
              <a:rPr b="1" dirty="0" lang="fr-FR"/>
              <a:t>Nom scientifique: Artocarpus </a:t>
            </a:r>
            <a:r>
              <a:rPr b="1" dirty="0" err="1" lang="fr-FR"/>
              <a:t>Altilis</a:t>
            </a:r>
            <a:endParaRPr b="1" dirty="0" lang="fr-FR"/>
          </a:p>
          <a:p>
            <a:r>
              <a:rPr b="1" dirty="0" lang="fr-FR"/>
              <a:t>Nom vernaculaire à Wallis: </a:t>
            </a:r>
            <a:r>
              <a:rPr b="1" dirty="0" lang="fr-FR" smtClean="0"/>
              <a:t>MEI</a:t>
            </a:r>
          </a:p>
          <a:p>
            <a:r>
              <a:rPr b="1" dirty="0" lang="fr-FR" smtClean="0"/>
              <a:t>Deux périodes de production marquées : Novembre à Février et Avril à Juillet. </a:t>
            </a:r>
          </a:p>
          <a:p>
            <a:endParaRPr b="1" dirty="0" lang="fr-FR"/>
          </a:p>
        </p:txBody>
      </p:sp>
      <p:pic>
        <p:nvPicPr>
          <p:cNvPr id="5" name="Image 4">
            <a:extLst>
              <a:ext uri="{FF2B5EF4-FFF2-40B4-BE49-F238E27FC236}">
                <a16:creationId xmlns:a16="http://schemas.microsoft.com/office/drawing/2014/main" xmlns="" id="{8522E52C-0471-6801-D85A-52F2A15FBB8B}"/>
              </a:ext>
            </a:extLst>
          </p:cNvPr>
          <p:cNvPicPr>
            <a:picLocks noChangeAspect="1"/>
          </p:cNvPicPr>
          <p:nvPr/>
        </p:nvPicPr>
        <p:blipFill>
          <a:blip cstate="print" r:embed="rId3">
            <a:extLst>
              <a:ext uri="{28A0092B-C50C-407E-A947-70E740481C1C}">
                <a14:useLocalDpi xmlns:a14="http://schemas.microsoft.com/office/drawing/2010/main" xmlns="" val="0"/>
              </a:ext>
            </a:extLst>
          </a:blip>
          <a:stretch>
            <a:fillRect/>
          </a:stretch>
        </p:blipFill>
        <p:spPr>
          <a:xfrm>
            <a:off x="431815" y="3048718"/>
            <a:ext cx="2565838" cy="3263520"/>
          </a:xfrm>
          <a:prstGeom prst="rect">
            <a:avLst/>
          </a:prstGeom>
          <a:ln>
            <a:noFill/>
          </a:ln>
          <a:effectLst>
            <a:softEdge rad="112500"/>
          </a:effectLst>
        </p:spPr>
      </p:pic>
      <p:pic>
        <p:nvPicPr>
          <p:cNvPr id="7" name="Image 6">
            <a:extLst>
              <a:ext uri="{FF2B5EF4-FFF2-40B4-BE49-F238E27FC236}">
                <a16:creationId xmlns:a16="http://schemas.microsoft.com/office/drawing/2014/main" xmlns="" id="{E8E0485F-825F-7A2A-A0FA-441EA1EC1E9A}"/>
              </a:ext>
            </a:extLst>
          </p:cNvPr>
          <p:cNvPicPr>
            <a:picLocks noChangeAspect="1"/>
          </p:cNvPicPr>
          <p:nvPr/>
        </p:nvPicPr>
        <p:blipFill>
          <a:blip cstate="print" r:embed="rId4">
            <a:extLst>
              <a:ext uri="{28A0092B-C50C-407E-A947-70E740481C1C}">
                <a14:useLocalDpi xmlns:a14="http://schemas.microsoft.com/office/drawing/2010/main" xmlns="" val="0"/>
              </a:ext>
            </a:extLst>
          </a:blip>
          <a:stretch>
            <a:fillRect/>
          </a:stretch>
        </p:blipFill>
        <p:spPr>
          <a:xfrm>
            <a:off x="9117231" y="3355975"/>
            <a:ext cx="2316382" cy="3095625"/>
          </a:xfrm>
          <a:prstGeom prst="rect">
            <a:avLst/>
          </a:prstGeom>
          <a:ln>
            <a:noFill/>
          </a:ln>
          <a:effectLst>
            <a:softEdge rad="112500"/>
          </a:effectLst>
        </p:spPr>
      </p:pic>
      <p:pic>
        <p:nvPicPr>
          <p:cNvPr id="9" name="Image 8">
            <a:extLst>
              <a:ext uri="{FF2B5EF4-FFF2-40B4-BE49-F238E27FC236}">
                <a16:creationId xmlns:a16="http://schemas.microsoft.com/office/drawing/2014/main" xmlns="" id="{2C88FE4A-C85B-CFA6-D9BA-B969A2367F79}"/>
              </a:ext>
            </a:extLst>
          </p:cNvPr>
          <p:cNvPicPr>
            <a:picLocks noChangeAspect="1"/>
          </p:cNvPicPr>
          <p:nvPr/>
        </p:nvPicPr>
        <p:blipFill>
          <a:blip cstate="print" r:embed="rId5">
            <a:extLst>
              <a:ext uri="{28A0092B-C50C-407E-A947-70E740481C1C}">
                <a14:useLocalDpi xmlns:a14="http://schemas.microsoft.com/office/drawing/2010/main" xmlns="" val="0"/>
              </a:ext>
            </a:extLst>
          </a:blip>
          <a:stretch>
            <a:fillRect/>
          </a:stretch>
        </p:blipFill>
        <p:spPr>
          <a:xfrm>
            <a:off x="4110642" y="3296913"/>
            <a:ext cx="2442013" cy="3263519"/>
          </a:xfrm>
          <a:prstGeom prst="rect">
            <a:avLst/>
          </a:prstGeom>
          <a:ln>
            <a:noFill/>
          </a:ln>
          <a:effectLst>
            <a:softEdge rad="112500"/>
          </a:effectLst>
        </p:spPr>
      </p:pic>
      <p:pic>
        <p:nvPicPr>
          <p:cNvPr descr="CCIMA_logo_couleur.jpg" id="8" name="Image 7"/>
          <p:cNvPicPr/>
          <p:nvPr/>
        </p:nvPicPr>
        <p:blipFill>
          <a:blip cstate="print" r:embed="rId6"/>
          <a:srcRect b="23"/>
          <a:stretch>
            <a:fillRect/>
          </a:stretch>
        </p:blipFill>
        <p:spPr>
          <a:xfrm>
            <a:off x="10298824" y="0"/>
            <a:ext cx="1893176" cy="725760"/>
          </a:xfrm>
          <a:prstGeom prst="rect">
            <a:avLst/>
          </a:prstGeom>
        </p:spPr>
      </p:pic>
    </p:spTree>
    <p:extLst>
      <p:ext uri="{BB962C8B-B14F-4D97-AF65-F5344CB8AC3E}">
        <p14:creationId xmlns:p14="http://schemas.microsoft.com/office/powerpoint/2010/main" xmlns="" val="4152620786"/>
      </p:ext>
    </p:extLst>
  </p:cSld>
  <p:clrMapOvr>
    <a:masterClrMapping/>
  </p:clrMapOvr>
  <p:timing>
    <p:tnLst>
      <p:par>
        <p:cTn dur="indefinite" id="1" nodeType="tmRoot" restart="never"/>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Espace réservé du contenu 2"/>
          <p:cNvSpPr txBox="1">
            <a:spLocks/>
          </p:cNvSpPr>
          <p:nvPr/>
        </p:nvSpPr>
        <p:spPr>
          <a:xfrm>
            <a:off x="0" y="1284318"/>
            <a:ext cx="9933710" cy="4525963"/>
          </a:xfrm>
          <a:prstGeom prst="rect">
            <a:avLst/>
          </a:prstGeom>
        </p:spPr>
        <p:txBody>
          <a:bodyPr>
            <a:normAutofit/>
          </a:bodyPr>
          <a:lstStyle/>
          <a:p>
            <a:pPr algn="l" defTabSz="914400" eaLnBrk="1" fontAlgn="auto" hangingPunct="1" indent="-228600" latinLnBrk="0" lvl="1" marL="685800" marR="0" rtl="0">
              <a:lnSpc>
                <a:spcPct val="90000"/>
              </a:lnSpc>
              <a:spcBef>
                <a:spcPts val="500"/>
              </a:spcBef>
              <a:spcAft>
                <a:spcPts val="0"/>
              </a:spcAft>
              <a:buClrTx/>
              <a:buSzTx/>
              <a:buFont typeface="Arial"/>
              <a:buChar char="•"/>
              <a:tabLst/>
              <a:defRPr/>
            </a:pP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Vérifier que les plantes sont bien nourries</a:t>
            </a:r>
          </a:p>
          <a:p>
            <a:pPr algn="l" defTabSz="914400" eaLnBrk="1" fontAlgn="auto" hangingPunct="1" indent="-228600" latinLnBrk="0" lvl="1" marL="685800" marR="0" rtl="0">
              <a:lnSpc>
                <a:spcPct val="90000"/>
              </a:lnSpc>
              <a:spcBef>
                <a:spcPts val="500"/>
              </a:spcBef>
              <a:spcAft>
                <a:spcPts val="0"/>
              </a:spcAft>
              <a:buClrTx/>
              <a:buSzTx/>
              <a:buFont typeface="Arial"/>
              <a:buChar char="•"/>
              <a:tabLst/>
              <a:defRPr/>
            </a:pPr>
            <a:endPar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endParaRPr>
          </a:p>
          <a:p>
            <a:pPr algn="l" defTabSz="914400" eaLnBrk="1" fontAlgn="auto" hangingPunct="1" indent="-228600" latinLnBrk="0" lvl="1" marL="685800" marR="0" rtl="0">
              <a:lnSpc>
                <a:spcPct val="90000"/>
              </a:lnSpc>
              <a:spcBef>
                <a:spcPts val="500"/>
              </a:spcBef>
              <a:spcAft>
                <a:spcPts val="0"/>
              </a:spcAft>
              <a:buClrTx/>
              <a:buSzTx/>
              <a:buFont typeface="Arial"/>
              <a:buChar char="•"/>
              <a:tabLst/>
              <a:defRPr/>
            </a:pP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Retirer les parties touchées</a:t>
            </a:r>
          </a:p>
          <a:p>
            <a:pPr algn="l" defTabSz="914400" eaLnBrk="1" fontAlgn="auto" hangingPunct="1" indent="-228600" latinLnBrk="0" lvl="1" marL="685800" marR="0" rtl="0">
              <a:lnSpc>
                <a:spcPct val="90000"/>
              </a:lnSpc>
              <a:spcBef>
                <a:spcPts val="500"/>
              </a:spcBef>
              <a:spcAft>
                <a:spcPts val="0"/>
              </a:spcAft>
              <a:buClrTx/>
              <a:buSzTx/>
              <a:tabLst/>
              <a:defRPr/>
            </a:pPr>
            <a:endPar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endParaRPr>
          </a:p>
          <a:p>
            <a:pPr algn="l" defTabSz="914400" eaLnBrk="1" fontAlgn="auto" hangingPunct="1" indent="-228600" latinLnBrk="0" lvl="1" marL="685800" marR="0" rtl="0">
              <a:lnSpc>
                <a:spcPct val="90000"/>
              </a:lnSpc>
              <a:spcBef>
                <a:spcPts val="500"/>
              </a:spcBef>
              <a:spcAft>
                <a:spcPts val="0"/>
              </a:spcAft>
              <a:buClrTx/>
              <a:buSzTx/>
              <a:buFont typeface="Arial"/>
              <a:buChar char="•"/>
              <a:tabLst/>
              <a:defRPr/>
            </a:pPr>
            <a:r>
              <a:rPr b="0" baseline="0" cap="none" dirty="0" err="1"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Pulvériser</a:t>
            </a: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 une solution </a:t>
            </a:r>
            <a:r>
              <a:rPr b="1"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d’huile de </a:t>
            </a:r>
            <a:r>
              <a:rPr b="1" baseline="0" cap="none" dirty="0" err="1"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neem</a:t>
            </a:r>
            <a:r>
              <a:rPr b="1"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 </a:t>
            </a: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 dilution à 0,5 % soit 5 ml par litre d’eau, toutes les 1-2 semaines. </a:t>
            </a:r>
          </a:p>
          <a:p>
            <a:pPr algn="l" defTabSz="914400" eaLnBrk="1" fontAlgn="auto" hangingPunct="1" indent="-228600" latinLnBrk="0" lvl="1" marL="685800" marR="0" rtl="0">
              <a:lnSpc>
                <a:spcPct val="90000"/>
              </a:lnSpc>
              <a:spcBef>
                <a:spcPts val="500"/>
              </a:spcBef>
              <a:spcAft>
                <a:spcPts val="0"/>
              </a:spcAft>
              <a:buClrTx/>
              <a:buSzTx/>
              <a:tabLst/>
              <a:defRPr/>
            </a:pPr>
            <a:endPar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endParaRPr>
          </a:p>
          <a:p>
            <a:pPr algn="l" defTabSz="914400" eaLnBrk="1" fontAlgn="auto" hangingPunct="1" indent="-228600" latinLnBrk="0" lvl="1" marL="685800" marR="0" rtl="0">
              <a:lnSpc>
                <a:spcPct val="90000"/>
              </a:lnSpc>
              <a:spcBef>
                <a:spcPts val="500"/>
              </a:spcBef>
              <a:spcAft>
                <a:spcPts val="0"/>
              </a:spcAft>
              <a:buClrTx/>
              <a:buSzTx/>
              <a:buFont typeface="Arial"/>
              <a:buChar char="•"/>
              <a:tabLst/>
              <a:defRPr/>
            </a:pP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Utiliser la </a:t>
            </a:r>
            <a:r>
              <a:rPr b="1"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bouillie bordelaise </a:t>
            </a:r>
            <a:r>
              <a:rPr b="0" baseline="0" cap="none" dirty="0" i="0" kern="1200" kumimoji="0" lang="fr-FR" noProof="0" normalizeH="0" smtClean="0" spc="0" strike="noStrike" sz="3200" u="none">
                <a:ln>
                  <a:noFill/>
                </a:ln>
                <a:solidFill>
                  <a:schemeClr val="tx1"/>
                </a:solidFill>
                <a:effectLst/>
                <a:uLnTx/>
                <a:uFillTx/>
                <a:latin charset="0" pitchFamily="18" typeface="Times New Roman"/>
                <a:cs charset="0" pitchFamily="18" typeface="Times New Roman"/>
              </a:rPr>
              <a:t>(sulfate de cuivre). </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endParaRPr b="0" baseline="0" cap="none" dirty="0" i="0" kern="1200" kumimoji="0" lang="fr-FR" noProof="0" normalizeH="0" spc="0" strike="noStrike" sz="3200" u="none">
              <a:ln>
                <a:noFill/>
              </a:ln>
              <a:solidFill>
                <a:schemeClr val="tx1"/>
              </a:solidFill>
              <a:effectLst/>
              <a:uLnTx/>
              <a:uFillTx/>
              <a:latin charset="0" pitchFamily="18" typeface="Times New Roman"/>
              <a:cs charset="0" pitchFamily="18" typeface="Times New Roman"/>
            </a:endParaRPr>
          </a:p>
        </p:txBody>
      </p:sp>
      <p:sp>
        <p:nvSpPr>
          <p:cNvPr id="3" name="Titre 1">
            <a:extLst>
              <a:ext uri="{FF2B5EF4-FFF2-40B4-BE49-F238E27FC236}">
                <a16:creationId xmlns:a16="http://schemas.microsoft.com/office/drawing/2014/main" xmlns="" id="{6AFC2D08-6099-D041-9D68-DD3B23C8116C}"/>
              </a:ext>
            </a:extLst>
          </p:cNvPr>
          <p:cNvSpPr txBox="1">
            <a:spLocks/>
          </p:cNvSpPr>
          <p:nvPr/>
        </p:nvSpPr>
        <p:spPr>
          <a:xfrm>
            <a:off x="0" y="-1"/>
            <a:ext cx="10124902" cy="93102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defTabSz="914400" eaLnBrk="1" fontAlgn="auto" hangingPunct="1" indent="0" latinLnBrk="0" lvl="0" marL="0" marR="0" rtl="0">
              <a:lnSpc>
                <a:spcPct val="90000"/>
              </a:lnSpc>
              <a:spcBef>
                <a:spcPct val="0"/>
              </a:spcBef>
              <a:spcAft>
                <a:spcPts val="0"/>
              </a:spcAft>
              <a:buClrTx/>
              <a:buSzTx/>
              <a:buFontTx/>
              <a:buNone/>
              <a:tabLst/>
              <a:defRPr/>
            </a:pP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LES MOYENS DE LUTTE CONTRE LES MALADIES FONGIQUES</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4" name="Image 3"/>
          <p:cNvPicPr/>
          <p:nvPr/>
        </p:nvPicPr>
        <p:blipFill>
          <a:blip cstate="print" r:embed="rId2"/>
          <a:srcRect b="23"/>
          <a:stretch>
            <a:fillRect/>
          </a:stretch>
        </p:blipFill>
        <p:spPr>
          <a:xfrm>
            <a:off x="10298824" y="0"/>
            <a:ext cx="1893176" cy="725760"/>
          </a:xfrm>
          <a:prstGeom prst="rect">
            <a:avLst/>
          </a:prstGeom>
        </p:spPr>
      </p:pic>
    </p:spTree>
  </p:cSld>
  <p:clrMapOvr>
    <a:masterClrMapping/>
  </p:clrMapOvr>
  <p:timing>
    <p:tnLst>
      <p:par>
        <p:cT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794897"/>
            <a:ext cx="11937076" cy="954107"/>
          </a:xfrm>
          <a:prstGeom prst="rect">
            <a:avLst/>
          </a:prstGeom>
        </p:spPr>
        <p:txBody>
          <a:bodyPr wrap="square">
            <a:spAutoFit/>
          </a:bodyPr>
          <a:lstStyle/>
          <a:p>
            <a:r>
              <a:rPr dirty="0" lang="fr-FR" smtClean="0" sz="2800">
                <a:latin charset="0" pitchFamily="18" typeface="Times New Roman"/>
                <a:cs charset="0" pitchFamily="18" typeface="Times New Roman"/>
              </a:rPr>
              <a:t>Parfois, le MEI subit des attaques des mouches de fruit, les limaces sur jeunes plants, et la cochenille blanche farineuse qui a de nombreuses plantes hôtes.</a:t>
            </a:r>
            <a:endParaRPr dirty="0" lang="fr-FR" sz="2800">
              <a:latin charset="0" pitchFamily="18" typeface="Times New Roman"/>
              <a:cs charset="0" pitchFamily="18" typeface="Times New Roman"/>
            </a:endParaRPr>
          </a:p>
        </p:txBody>
      </p:sp>
      <p:sp>
        <p:nvSpPr>
          <p:cNvPr id="3" name="Titre 1">
            <a:extLst>
              <a:ext uri="{FF2B5EF4-FFF2-40B4-BE49-F238E27FC236}">
                <a16:creationId xmlns:a16="http://schemas.microsoft.com/office/drawing/2014/main" xmlns="" id="{6AFC2D08-6099-D041-9D68-DD3B23C8116C}"/>
              </a:ext>
            </a:extLst>
          </p:cNvPr>
          <p:cNvSpPr txBox="1">
            <a:spLocks/>
          </p:cNvSpPr>
          <p:nvPr/>
        </p:nvSpPr>
        <p:spPr>
          <a:xfrm>
            <a:off x="0" y="0"/>
            <a:ext cx="9403079" cy="57778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lvl="0">
              <a:lnSpc>
                <a:spcPct val="90000"/>
              </a:lnSpc>
              <a:spcBef>
                <a:spcPct val="0"/>
              </a:spcBef>
              <a:defRPr/>
            </a:pP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LES MALADIES ET LES RAVAGEURS </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4" name="Image 3"/>
          <p:cNvPicPr/>
          <p:nvPr/>
        </p:nvPicPr>
        <p:blipFill>
          <a:blip cstate="print" r:embed="rId2"/>
          <a:srcRect b="23"/>
          <a:stretch>
            <a:fillRect/>
          </a:stretch>
        </p:blipFill>
        <p:spPr>
          <a:xfrm>
            <a:off x="10298824" y="0"/>
            <a:ext cx="1893176" cy="725760"/>
          </a:xfrm>
          <a:prstGeom prst="rect">
            <a:avLst/>
          </a:prstGeom>
        </p:spPr>
      </p:pic>
      <p:pic>
        <p:nvPicPr>
          <p:cNvPr id="5" name="Image 4"/>
          <p:cNvPicPr>
            <a:picLocks noChangeAspect="1"/>
          </p:cNvPicPr>
          <p:nvPr/>
        </p:nvPicPr>
        <p:blipFill>
          <a:blip cstate="print" r:embed="rId3"/>
          <a:stretch>
            <a:fillRect/>
          </a:stretch>
        </p:blipFill>
        <p:spPr>
          <a:xfrm>
            <a:off x="235320" y="1873891"/>
            <a:ext cx="5583590" cy="4759665"/>
          </a:xfrm>
          <a:prstGeom prst="rect">
            <a:avLst/>
          </a:prstGeom>
        </p:spPr>
      </p:pic>
      <p:sp>
        <p:nvSpPr>
          <p:cNvPr id="6" name="ZoneTexte 5"/>
          <p:cNvSpPr txBox="1"/>
          <p:nvPr/>
        </p:nvSpPr>
        <p:spPr>
          <a:xfrm>
            <a:off x="6018414" y="1895301"/>
            <a:ext cx="5536277" cy="523220"/>
          </a:xfrm>
          <a:prstGeom prst="rect">
            <a:avLst/>
          </a:prstGeom>
          <a:solidFill>
            <a:schemeClr val="accent6">
              <a:lumMod val="40000"/>
              <a:lumOff val="60000"/>
            </a:schemeClr>
          </a:solidFill>
        </p:spPr>
        <p:txBody>
          <a:bodyPr rtlCol="0" wrap="square">
            <a:spAutoFit/>
          </a:bodyPr>
          <a:lstStyle/>
          <a:p>
            <a:r>
              <a:rPr dirty="0" lang="fr-FR" smtClean="0" sz="2800">
                <a:latin charset="0" pitchFamily="18" typeface="Times New Roman"/>
                <a:cs charset="0" pitchFamily="18" typeface="Times New Roman"/>
              </a:rPr>
              <a:t>Moyens de lutte contre la cochenille</a:t>
            </a:r>
            <a:endParaRPr dirty="0" lang="fr-FR" sz="2800">
              <a:latin charset="0" pitchFamily="18" typeface="Times New Roman"/>
              <a:cs charset="0" pitchFamily="18" typeface="Times New Roman"/>
            </a:endParaRPr>
          </a:p>
        </p:txBody>
      </p:sp>
      <p:sp>
        <p:nvSpPr>
          <p:cNvPr id="7" name="Rectangle 6"/>
          <p:cNvSpPr/>
          <p:nvPr/>
        </p:nvSpPr>
        <p:spPr>
          <a:xfrm>
            <a:off x="5885410" y="2643447"/>
            <a:ext cx="6074044" cy="3539430"/>
          </a:xfrm>
          <a:prstGeom prst="rect">
            <a:avLst/>
          </a:prstGeom>
        </p:spPr>
        <p:txBody>
          <a:bodyPr wrap="square">
            <a:spAutoFit/>
          </a:bodyPr>
          <a:lstStyle/>
          <a:p>
            <a:r>
              <a:rPr dirty="0" lang="fr-FR" sz="2800">
                <a:solidFill>
                  <a:srgbClr val="000000"/>
                </a:solidFill>
                <a:latin charset="0" pitchFamily="18" typeface="Times New Roman"/>
                <a:cs charset="0" pitchFamily="18" typeface="Times New Roman"/>
              </a:rPr>
              <a:t>Pulvériser </a:t>
            </a:r>
            <a:r>
              <a:rPr dirty="0" lang="fr-FR" smtClean="0" sz="2800">
                <a:solidFill>
                  <a:srgbClr val="000000"/>
                </a:solidFill>
                <a:latin charset="0" pitchFamily="18" typeface="Times New Roman"/>
                <a:cs charset="0" pitchFamily="18" typeface="Times New Roman"/>
              </a:rPr>
              <a:t>du savon noir ou de l’huile de colza (Attention aux brulures sur les feuilles). </a:t>
            </a:r>
          </a:p>
          <a:p>
            <a:r>
              <a:rPr dirty="0" lang="fr-FR" smtClean="0" sz="2800">
                <a:solidFill>
                  <a:srgbClr val="000000"/>
                </a:solidFill>
                <a:latin charset="0" pitchFamily="18" typeface="Times New Roman"/>
                <a:cs charset="0" pitchFamily="18" typeface="Times New Roman"/>
              </a:rPr>
              <a:t>Utiliser si besoin une éponge a passer au dessus et au dessous des feuilles avec une solution plus concentrée.</a:t>
            </a:r>
          </a:p>
          <a:p>
            <a:r>
              <a:rPr dirty="0" lang="fr-FR" smtClean="0" sz="2800">
                <a:solidFill>
                  <a:srgbClr val="000000"/>
                </a:solidFill>
                <a:latin charset="0" pitchFamily="18" typeface="Times New Roman"/>
                <a:cs charset="0" pitchFamily="18" typeface="Times New Roman"/>
              </a:rPr>
              <a:t>Possibilité d’utiliser de l’huile de </a:t>
            </a:r>
            <a:r>
              <a:rPr dirty="0" err="1" lang="fr-FR" smtClean="0" sz="2800">
                <a:solidFill>
                  <a:srgbClr val="000000"/>
                </a:solidFill>
                <a:latin charset="0" pitchFamily="18" typeface="Times New Roman"/>
                <a:cs charset="0" pitchFamily="18" typeface="Times New Roman"/>
              </a:rPr>
              <a:t>neem</a:t>
            </a:r>
            <a:r>
              <a:rPr dirty="0" lang="fr-FR" smtClean="0" sz="2800">
                <a:solidFill>
                  <a:srgbClr val="000000"/>
                </a:solidFill>
                <a:latin charset="0" pitchFamily="18" typeface="Times New Roman"/>
                <a:cs charset="0" pitchFamily="18" typeface="Times New Roman"/>
              </a:rPr>
              <a:t> en cas de forte attaque</a:t>
            </a:r>
            <a:endParaRPr dirty="0" lang="fr-FR" sz="2800">
              <a:solidFill>
                <a:srgbClr val="000000"/>
              </a:solidFill>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FC2D08-6099-D041-9D68-DD3B23C8116C}"/>
              </a:ext>
            </a:extLst>
          </p:cNvPr>
          <p:cNvSpPr txBox="1">
            <a:spLocks/>
          </p:cNvSpPr>
          <p:nvPr/>
        </p:nvSpPr>
        <p:spPr>
          <a:xfrm>
            <a:off x="0" y="0"/>
            <a:ext cx="9403079" cy="57778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b" bIns="45720" lIns="91440" rIns="91440" rtlCol="0" tIns="45720" vert="horz">
            <a:normAutofit/>
          </a:bodyPr>
          <a:lstStyle/>
          <a:p>
            <a:pPr algn="ctr" lvl="0">
              <a:lnSpc>
                <a:spcPct val="90000"/>
              </a:lnSpc>
              <a:spcBef>
                <a:spcPct val="0"/>
              </a:spcBef>
              <a:defRPr/>
            </a:pPr>
            <a:r>
              <a:rPr b="1" dirty="0" lang="fr-FR" smtClean="0" sz="2800">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LES MALADIES ET LES RAVAGEURS </a:t>
            </a:r>
            <a:endParaRPr b="1" baseline="0" cap="none" dirty="0" i="0" kern="1200" kumimoji="0" lang="fr-FR" noProof="0" normalizeH="0" spc="0" strike="noStrike" sz="2800" u="none">
              <a:ln w="12700">
                <a:solidFill>
                  <a:schemeClr val="tx2">
                    <a:satMod val="155000"/>
                  </a:schemeClr>
                </a:solidFill>
                <a:prstDash val="solid"/>
              </a:ln>
              <a:solidFill>
                <a:schemeClr val="accent6">
                  <a:lumMod val="60000"/>
                  <a:lumOff val="40000"/>
                </a:schemeClr>
              </a:solidFill>
              <a:effectLst>
                <a:glow rad="101600">
                  <a:schemeClr val="accent6">
                    <a:satMod val="175000"/>
                    <a:alpha val="40000"/>
                  </a:schemeClr>
                </a:glow>
                <a:outerShdw algn="tl" blurRad="41275" dir="1800000" dist="20320" rotWithShape="0">
                  <a:srgbClr val="000000">
                    <a:alpha val="40000"/>
                  </a:srgbClr>
                </a:outerShdw>
              </a:effectLst>
              <a:uLnTx/>
              <a:uFillTx/>
              <a:latin charset="0" pitchFamily="18" typeface="Times New Roman"/>
              <a:ea typeface="+mn-ea"/>
              <a:cs charset="0" pitchFamily="18" typeface="Times New Roman"/>
            </a:endParaRPr>
          </a:p>
        </p:txBody>
      </p:sp>
      <p:pic>
        <p:nvPicPr>
          <p:cNvPr descr="CCIMA_logo_couleur.jpg" id="3" name="Image 2"/>
          <p:cNvPicPr/>
          <p:nvPr/>
        </p:nvPicPr>
        <p:blipFill>
          <a:blip cstate="print" r:embed="rId2"/>
          <a:srcRect b="23"/>
          <a:stretch>
            <a:fillRect/>
          </a:stretch>
        </p:blipFill>
        <p:spPr>
          <a:xfrm>
            <a:off x="10298824" y="0"/>
            <a:ext cx="1893176" cy="725760"/>
          </a:xfrm>
          <a:prstGeom prst="rect">
            <a:avLst/>
          </a:prstGeom>
        </p:spPr>
      </p:pic>
      <p:sp>
        <p:nvSpPr>
          <p:cNvPr id="4" name="ZoneTexte 3"/>
          <p:cNvSpPr txBox="1"/>
          <p:nvPr/>
        </p:nvSpPr>
        <p:spPr>
          <a:xfrm>
            <a:off x="5652654" y="847897"/>
            <a:ext cx="5536277" cy="954107"/>
          </a:xfrm>
          <a:prstGeom prst="rect">
            <a:avLst/>
          </a:prstGeom>
          <a:solidFill>
            <a:schemeClr val="accent6">
              <a:lumMod val="40000"/>
              <a:lumOff val="60000"/>
            </a:schemeClr>
          </a:solidFill>
        </p:spPr>
        <p:txBody>
          <a:bodyPr rtlCol="0" wrap="square">
            <a:spAutoFit/>
          </a:bodyPr>
          <a:lstStyle/>
          <a:p>
            <a:r>
              <a:rPr dirty="0" lang="fr-FR" smtClean="0" sz="2800">
                <a:latin charset="0" pitchFamily="18" typeface="Times New Roman"/>
                <a:cs charset="0" pitchFamily="18" typeface="Times New Roman"/>
              </a:rPr>
              <a:t>Moyens de lutte contre la mouche des fruits</a:t>
            </a:r>
            <a:endParaRPr dirty="0" lang="fr-FR" sz="2800">
              <a:latin charset="0" pitchFamily="18" typeface="Times New Roman"/>
              <a:cs charset="0" pitchFamily="18" typeface="Times New Roman"/>
            </a:endParaRPr>
          </a:p>
        </p:txBody>
      </p:sp>
      <p:sp>
        <p:nvSpPr>
          <p:cNvPr id="5" name="Espace réservé du contenu 2"/>
          <p:cNvSpPr txBox="1">
            <a:spLocks/>
          </p:cNvSpPr>
          <p:nvPr/>
        </p:nvSpPr>
        <p:spPr>
          <a:xfrm>
            <a:off x="5403273" y="1916087"/>
            <a:ext cx="6788727" cy="4525963"/>
          </a:xfrm>
          <a:prstGeom prst="rect">
            <a:avLst/>
          </a:prstGeom>
        </p:spPr>
        <p:txBody>
          <a:bodyPr>
            <a:normAutofit/>
          </a:bodyPr>
          <a:lstStyle/>
          <a:p>
            <a:pPr lvl="0">
              <a:lnSpc>
                <a:spcPct val="90000"/>
              </a:lnSpc>
              <a:spcBef>
                <a:spcPts val="1000"/>
              </a:spcBef>
            </a:pPr>
            <a:r>
              <a:rPr dirty="0" lang="fr-FR" smtClean="0" sz="2800">
                <a:latin charset="0" pitchFamily="18" typeface="Times New Roman"/>
                <a:cs charset="0" pitchFamily="18" typeface="Times New Roman"/>
              </a:rPr>
              <a:t>• Utiliser des </a:t>
            </a:r>
            <a:r>
              <a:rPr dirty="0" err="1" lang="fr-FR" smtClean="0" sz="2800">
                <a:latin charset="0" pitchFamily="18" typeface="Times New Roman"/>
                <a:cs charset="0" pitchFamily="18" typeface="Times New Roman"/>
              </a:rPr>
              <a:t>pièges</a:t>
            </a:r>
            <a:r>
              <a:rPr dirty="0" lang="fr-FR" smtClean="0" sz="2800">
                <a:latin charset="0" pitchFamily="18" typeface="Times New Roman"/>
                <a:cs charset="0" pitchFamily="18" typeface="Times New Roman"/>
              </a:rPr>
              <a:t> à </a:t>
            </a:r>
            <a:r>
              <a:rPr dirty="0" err="1" lang="fr-FR" smtClean="0" sz="2800">
                <a:latin charset="0" pitchFamily="18" typeface="Times New Roman"/>
                <a:cs charset="0" pitchFamily="18" typeface="Times New Roman"/>
              </a:rPr>
              <a:t>phéromones</a:t>
            </a:r>
            <a:r>
              <a:rPr dirty="0" lang="fr-FR" smtClean="0" sz="2800">
                <a:latin charset="0" pitchFamily="18" typeface="Times New Roman"/>
                <a:cs charset="0" pitchFamily="18" typeface="Times New Roman"/>
              </a:rPr>
              <a:t> et </a:t>
            </a:r>
            <a:r>
              <a:rPr dirty="0" err="1" lang="fr-FR" smtClean="0" sz="2800">
                <a:latin charset="0" pitchFamily="18" typeface="Times New Roman"/>
                <a:cs charset="0" pitchFamily="18" typeface="Times New Roman"/>
              </a:rPr>
              <a:t>appâts</a:t>
            </a:r>
            <a:r>
              <a:rPr dirty="0" lang="fr-FR" smtClean="0" sz="2800">
                <a:latin charset="0" pitchFamily="18" typeface="Times New Roman"/>
                <a:cs charset="0" pitchFamily="18" typeface="Times New Roman"/>
              </a:rPr>
              <a:t> </a:t>
            </a:r>
            <a:r>
              <a:rPr dirty="0" err="1" lang="fr-FR" smtClean="0" sz="2800">
                <a:latin charset="0" pitchFamily="18" typeface="Times New Roman"/>
                <a:cs charset="0" pitchFamily="18" typeface="Times New Roman"/>
              </a:rPr>
              <a:t>empoisonnés</a:t>
            </a:r>
            <a:r>
              <a:rPr dirty="0" lang="fr-FR" smtClean="0" sz="2800">
                <a:latin charset="0" pitchFamily="18" typeface="Times New Roman"/>
                <a:cs charset="0" pitchFamily="18" typeface="Times New Roman"/>
              </a:rPr>
              <a:t>. </a:t>
            </a:r>
          </a:p>
          <a:p>
            <a:pPr lvl="0">
              <a:lnSpc>
                <a:spcPct val="90000"/>
              </a:lnSpc>
              <a:spcBef>
                <a:spcPts val="1000"/>
              </a:spcBef>
              <a:buFont charset="0" pitchFamily="34" typeface="Arial"/>
              <a:buChar char="•"/>
            </a:pPr>
            <a:r>
              <a:rPr dirty="0" lang="fr-FR" smtClean="0" sz="2800">
                <a:latin charset="0" pitchFamily="18" typeface="Times New Roman"/>
                <a:cs charset="0" pitchFamily="18" typeface="Times New Roman"/>
              </a:rPr>
              <a:t> </a:t>
            </a:r>
            <a:r>
              <a:rPr dirty="0" err="1" lang="fr-FR" smtClean="0" sz="2800">
                <a:latin charset="0" pitchFamily="18" typeface="Times New Roman"/>
                <a:cs charset="0" pitchFamily="18" typeface="Times New Roman"/>
              </a:rPr>
              <a:t>Détruire</a:t>
            </a:r>
            <a:r>
              <a:rPr dirty="0" lang="fr-FR" smtClean="0" sz="2800">
                <a:latin charset="0" pitchFamily="18" typeface="Times New Roman"/>
                <a:cs charset="0" pitchFamily="18" typeface="Times New Roman"/>
              </a:rPr>
              <a:t> les fruits </a:t>
            </a:r>
            <a:r>
              <a:rPr dirty="0" err="1" lang="fr-FR" smtClean="0" sz="2800">
                <a:latin charset="0" pitchFamily="18" typeface="Times New Roman"/>
                <a:cs charset="0" pitchFamily="18" typeface="Times New Roman"/>
              </a:rPr>
              <a:t>piqués</a:t>
            </a:r>
            <a:r>
              <a:rPr dirty="0" lang="fr-FR" smtClean="0" sz="2800">
                <a:latin charset="0" pitchFamily="18" typeface="Times New Roman"/>
                <a:cs charset="0" pitchFamily="18" typeface="Times New Roman"/>
              </a:rPr>
              <a:t> / </a:t>
            </a:r>
            <a:r>
              <a:rPr dirty="0" err="1" lang="fr-FR" smtClean="0" sz="2800">
                <a:latin charset="0" pitchFamily="18" typeface="Times New Roman"/>
                <a:cs charset="0" pitchFamily="18" typeface="Times New Roman"/>
              </a:rPr>
              <a:t>Protéger</a:t>
            </a:r>
            <a:r>
              <a:rPr dirty="0" lang="fr-FR" smtClean="0" sz="2800">
                <a:latin charset="0" pitchFamily="18" typeface="Times New Roman"/>
                <a:cs charset="0" pitchFamily="18" typeface="Times New Roman"/>
              </a:rPr>
              <a:t> les fruits sains avec des sacs en papier </a:t>
            </a:r>
            <a:r>
              <a:rPr dirty="0" err="1" lang="fr-FR" smtClean="0" sz="2800">
                <a:latin charset="0" pitchFamily="18" typeface="Times New Roman"/>
                <a:cs charset="0" pitchFamily="18" typeface="Times New Roman"/>
              </a:rPr>
              <a:t>spéciaux</a:t>
            </a:r>
            <a:r>
              <a:rPr dirty="0" lang="fr-FR" smtClean="0" sz="2800">
                <a:latin charset="0" pitchFamily="18" typeface="Times New Roman"/>
                <a:cs charset="0" pitchFamily="18" typeface="Times New Roman"/>
              </a:rPr>
              <a:t>.</a:t>
            </a:r>
          </a:p>
          <a:p>
            <a:pPr lvl="0">
              <a:lnSpc>
                <a:spcPct val="90000"/>
              </a:lnSpc>
              <a:spcBef>
                <a:spcPts val="1000"/>
              </a:spcBef>
              <a:buFont charset="0" pitchFamily="34" typeface="Arial"/>
              <a:buChar char="•"/>
            </a:pPr>
            <a:r>
              <a:rPr dirty="0" lang="fr-FR" smtClean="0" sz="2800">
                <a:latin charset="0" pitchFamily="18" typeface="Times New Roman"/>
                <a:cs charset="0" pitchFamily="18" typeface="Times New Roman"/>
              </a:rPr>
              <a:t>Il </a:t>
            </a:r>
            <a:r>
              <a:rPr b="0" baseline="0" cap="none" dirty="0"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existe des auxiliaires naturels tels que les micro-</a:t>
            </a:r>
            <a:r>
              <a:rPr b="0" baseline="0" cap="none" dirty="0" err="1"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guêpes</a:t>
            </a:r>
            <a:r>
              <a:rPr dirty="0" lang="fr-FR" smtClean="0" sz="2800">
                <a:latin charset="0" pitchFamily="18" typeface="Times New Roman"/>
                <a:cs charset="0" pitchFamily="18" typeface="Times New Roman"/>
              </a:rPr>
              <a:t>.</a:t>
            </a:r>
            <a:r>
              <a:rPr b="0" baseline="0" cap="none" dirty="0"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
            </a:r>
            <a:br>
              <a:rPr b="0" baseline="0" cap="none" dirty="0"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br>
            <a:r>
              <a:rPr b="0" baseline="0" cap="none" dirty="0"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 En cas de forte attaque, utiliser l’huile de </a:t>
            </a:r>
            <a:r>
              <a:rPr b="0" baseline="0" cap="none" dirty="0" err="1"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neem</a:t>
            </a:r>
            <a:r>
              <a:rPr b="0" baseline="0" cap="none" dirty="0" i="0" kern="1200" kumimoji="0" lang="fr-FR" noProof="0" normalizeH="0" smtClean="0" spc="0" strike="noStrike" sz="2800" u="none">
                <a:ln>
                  <a:noFill/>
                </a:ln>
                <a:solidFill>
                  <a:schemeClr val="tx1"/>
                </a:solidFill>
                <a:effectLst/>
                <a:uLnTx/>
                <a:uFillTx/>
                <a:latin charset="0" pitchFamily="18" typeface="Times New Roman"/>
                <a:cs charset="0" pitchFamily="18" typeface="Times New Roman"/>
              </a:rPr>
              <a:t>.</a:t>
            </a:r>
          </a:p>
          <a:p>
            <a:pPr algn="l" defTabSz="914400" eaLnBrk="1" fontAlgn="auto" hangingPunct="1" indent="-228600" latinLnBrk="0" lvl="0" marL="228600" marR="0" rtl="0">
              <a:lnSpc>
                <a:spcPct val="90000"/>
              </a:lnSpc>
              <a:spcBef>
                <a:spcPts val="1000"/>
              </a:spcBef>
              <a:spcAft>
                <a:spcPts val="0"/>
              </a:spcAft>
              <a:buClrTx/>
              <a:buSzTx/>
              <a:buFont charset="0" panose="020B0604020202020204" pitchFamily="34" typeface="Arial"/>
              <a:buChar char="•"/>
              <a:tabLst/>
              <a:defRPr/>
            </a:pPr>
            <a:endParaRPr b="0" baseline="0" cap="none" dirty="0" i="0" kern="1200" kumimoji="0" lang="fr-FR" noProof="0" normalizeH="0" spc="0" strike="noStrike" sz="2800" u="none">
              <a:ln>
                <a:noFill/>
              </a:ln>
              <a:solidFill>
                <a:schemeClr val="tx1"/>
              </a:solidFill>
              <a:effectLst/>
              <a:uLnTx/>
              <a:uFillTx/>
              <a:latin charset="0" pitchFamily="18" typeface="Times New Roman"/>
              <a:cs charset="0" pitchFamily="18" typeface="Times New Roman"/>
            </a:endParaRPr>
          </a:p>
        </p:txBody>
      </p:sp>
      <p:sp>
        <p:nvSpPr>
          <p:cNvPr descr="Mouche du fruit à pain | Agripedia" id="2050" name="AutoShape 2"/>
          <p:cNvSpPr>
            <a:spLocks noChangeArrowheads="1" noChangeAspect="1"/>
          </p:cNvSpPr>
          <p:nvPr/>
        </p:nvSpPr>
        <p:spPr bwMode="auto">
          <a:xfrm>
            <a:off x="155575" y="-822325"/>
            <a:ext cx="2552700" cy="1714500"/>
          </a:xfrm>
          <a:prstGeom prst="rect">
            <a:avLst/>
          </a:prstGeom>
          <a:noFill/>
        </p:spPr>
        <p:txBody>
          <a:bodyPr anchor="t" anchorCtr="0" bIns="45720" compatLnSpc="1" lIns="91440" numCol="1" rIns="91440" tIns="45720" vert="horz" wrap="square">
            <a:prstTxWarp prst="textNoShape">
              <a:avLst/>
            </a:prstTxWarp>
          </a:bodyPr>
          <a:lstStyle/>
          <a:p>
            <a:endParaRPr lang="fr-FR"/>
          </a:p>
        </p:txBody>
      </p:sp>
      <p:sp>
        <p:nvSpPr>
          <p:cNvPr descr="Mouche du fruit à pain | Agripedia" id="2052" name="AutoShape 4"/>
          <p:cNvSpPr>
            <a:spLocks noChangeArrowheads="1" noChangeAspect="1"/>
          </p:cNvSpPr>
          <p:nvPr/>
        </p:nvSpPr>
        <p:spPr bwMode="auto">
          <a:xfrm>
            <a:off x="155575" y="-822325"/>
            <a:ext cx="2552700" cy="1714500"/>
          </a:xfrm>
          <a:prstGeom prst="rect">
            <a:avLst/>
          </a:prstGeom>
          <a:noFill/>
        </p:spPr>
        <p:txBody>
          <a:bodyPr anchor="t" anchorCtr="0" bIns="45720" compatLnSpc="1" lIns="91440" numCol="1" rIns="91440" tIns="45720" vert="horz" wrap="square">
            <a:prstTxWarp prst="textNoShape">
              <a:avLst/>
            </a:prstTxWarp>
          </a:bodyPr>
          <a:lstStyle/>
          <a:p>
            <a:endParaRPr lang="fr-FR"/>
          </a:p>
        </p:txBody>
      </p:sp>
      <p:pic>
        <p:nvPicPr>
          <p:cNvPr id="2053" name="Picture 5"/>
          <p:cNvPicPr>
            <a:picLocks noChangeArrowheads="1" noChangeAspect="1"/>
          </p:cNvPicPr>
          <p:nvPr/>
        </p:nvPicPr>
        <p:blipFill>
          <a:blip cstate="print" r:embed="rId3"/>
          <a:srcRect/>
          <a:stretch>
            <a:fillRect/>
          </a:stretch>
        </p:blipFill>
        <p:spPr bwMode="auto">
          <a:xfrm>
            <a:off x="0" y="714892"/>
            <a:ext cx="2828752" cy="2693325"/>
          </a:xfrm>
          <a:prstGeom prst="rect">
            <a:avLst/>
          </a:prstGeom>
          <a:ln>
            <a:noFill/>
          </a:ln>
          <a:effectLst>
            <a:softEdge rad="112500"/>
          </a:effectLst>
        </p:spPr>
      </p:pic>
      <p:pic>
        <p:nvPicPr>
          <p:cNvPr id="2055" name="Picture 7"/>
          <p:cNvPicPr>
            <a:picLocks noChangeArrowheads="1" noChangeAspect="1"/>
          </p:cNvPicPr>
          <p:nvPr/>
        </p:nvPicPr>
        <p:blipFill>
          <a:blip cstate="print" r:embed="rId4"/>
          <a:srcRect/>
          <a:stretch>
            <a:fillRect/>
          </a:stretch>
        </p:blipFill>
        <p:spPr bwMode="auto">
          <a:xfrm>
            <a:off x="2422293" y="3150956"/>
            <a:ext cx="2914478" cy="3291408"/>
          </a:xfrm>
          <a:prstGeom prst="rect">
            <a:avLst/>
          </a:prstGeom>
          <a:ln>
            <a:noFill/>
          </a:ln>
          <a:effectLst>
            <a:softEdge rad="112500"/>
          </a:effectLst>
        </p:spPr>
      </p:pic>
      <p:sp>
        <p:nvSpPr>
          <p:cNvPr id="11" name="ZoneTexte 10"/>
          <p:cNvSpPr txBox="1"/>
          <p:nvPr/>
        </p:nvSpPr>
        <p:spPr>
          <a:xfrm>
            <a:off x="2427316" y="4438997"/>
            <a:ext cx="2626822" cy="400110"/>
          </a:xfrm>
          <a:prstGeom prst="rect">
            <a:avLst/>
          </a:prstGeom>
          <a:solidFill>
            <a:schemeClr val="accent6">
              <a:lumMod val="60000"/>
              <a:lumOff val="40000"/>
            </a:schemeClr>
          </a:solidFill>
        </p:spPr>
        <p:txBody>
          <a:bodyPr rtlCol="0" wrap="square">
            <a:spAutoFit/>
          </a:bodyPr>
          <a:lstStyle/>
          <a:p>
            <a:r>
              <a:rPr b="1" dirty="0" lang="fr-FR" smtClean="0" sz="2000">
                <a:latin charset="0" pitchFamily="18" typeface="Times New Roman"/>
                <a:cs charset="0" pitchFamily="18" typeface="Times New Roman"/>
              </a:rPr>
              <a:t>Piège à phéromones</a:t>
            </a:r>
            <a:endParaRPr b="1" dirty="0" lang="fr-FR" sz="2000">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re 1"/>
          <p:cNvSpPr>
            <a:spLocks noGrp="1"/>
          </p:cNvSpPr>
          <p:nvPr>
            <p:ph type="ctrTitle"/>
          </p:nvPr>
        </p:nvSpPr>
        <p:spPr>
          <a:xfrm>
            <a:off x="2443942" y="0"/>
            <a:ext cx="6322423" cy="863191"/>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b="1" dirty="0" lang="fr-FR" smtClean="0" spc="50">
                <a:ln cmpd="sng" w="28575">
                  <a:solidFill>
                    <a:schemeClr val="accent6">
                      <a:satMod val="120000"/>
                      <a:shade val="80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lin ang="8100000" scaled="1"/>
                  <a:tileRect/>
                </a:gradFill>
                <a:effectLst>
                  <a:glow rad="139700">
                    <a:schemeClr val="accent6">
                      <a:satMod val="175000"/>
                      <a:alpha val="40000"/>
                    </a:schemeClr>
                  </a:glow>
                </a:effectLst>
                <a:latin charset="0" pitchFamily="18" typeface="Times New Roman"/>
                <a:cs charset="0" pitchFamily="18" typeface="Times New Roman"/>
              </a:rPr>
              <a:t>FESTIVAL DU MEI</a:t>
            </a:r>
            <a:endParaRPr b="1" dirty="0" lang="fr-FR" spc="50">
              <a:ln cmpd="sng" w="28575">
                <a:solidFill>
                  <a:schemeClr val="accent6">
                    <a:satMod val="120000"/>
                    <a:shade val="80000"/>
                  </a:schemeClr>
                </a:solidFill>
                <a:prstDash val="solid"/>
              </a:ln>
              <a:gradFill flip="none" rotWithShape="1">
                <a:gsLst>
                  <a:gs pos="0">
                    <a:schemeClr val="accent6">
                      <a:tint val="1000"/>
                      <a:shade val="30000"/>
                      <a:satMod val="115000"/>
                    </a:schemeClr>
                  </a:gs>
                  <a:gs pos="50000">
                    <a:schemeClr val="accent6">
                      <a:tint val="1000"/>
                      <a:shade val="67500"/>
                      <a:satMod val="115000"/>
                    </a:schemeClr>
                  </a:gs>
                  <a:gs pos="100000">
                    <a:schemeClr val="accent6">
                      <a:tint val="1000"/>
                      <a:shade val="100000"/>
                      <a:satMod val="115000"/>
                    </a:schemeClr>
                  </a:gs>
                </a:gsLst>
                <a:lin ang="8100000" scaled="1"/>
                <a:tileRect/>
              </a:gradFill>
              <a:effectLst>
                <a:glow rad="139700">
                  <a:schemeClr val="accent6">
                    <a:satMod val="175000"/>
                    <a:alpha val="40000"/>
                  </a:schemeClr>
                </a:glow>
              </a:effectLst>
              <a:latin charset="0" pitchFamily="18" typeface="Times New Roman"/>
              <a:cs charset="0" pitchFamily="18" typeface="Times New Roman"/>
            </a:endParaRPr>
          </a:p>
        </p:txBody>
      </p:sp>
      <p:pic>
        <p:nvPicPr>
          <p:cNvPr id="4" name="Image 3">
            <a:extLst>
              <a:ext uri="{FF2B5EF4-FFF2-40B4-BE49-F238E27FC236}">
                <a16:creationId xmlns:a16="http://schemas.microsoft.com/office/drawing/2014/main" xmlns="" id="{2C88FE4A-C85B-CFA6-D9BA-B969A2367F79}"/>
              </a:ext>
            </a:extLst>
          </p:cNvPr>
          <p:cNvPicPr>
            <a:picLocks noChangeAspect="1"/>
          </p:cNvPicPr>
          <p:nvPr/>
        </p:nvPicPr>
        <p:blipFill>
          <a:blip cstate="print" r:embed="rId2">
            <a:extLst>
              <a:ext uri="{28A0092B-C50C-407E-A947-70E740481C1C}">
                <a14:useLocalDpi xmlns:a14="http://schemas.microsoft.com/office/drawing/2010/main" xmlns="" val="0"/>
              </a:ext>
            </a:extLst>
          </a:blip>
          <a:stretch>
            <a:fillRect/>
          </a:stretch>
        </p:blipFill>
        <p:spPr>
          <a:xfrm>
            <a:off x="373481" y="895723"/>
            <a:ext cx="1637014" cy="2187714"/>
          </a:xfrm>
          <a:prstGeom prst="rect">
            <a:avLst/>
          </a:prstGeom>
          <a:ln>
            <a:noFill/>
          </a:ln>
          <a:effectLst>
            <a:softEdge rad="112500"/>
          </a:effectLst>
        </p:spPr>
      </p:pic>
      <p:pic>
        <p:nvPicPr>
          <p:cNvPr descr="CCIMA_logo_couleur.jpg" id="5" name="Image 4"/>
          <p:cNvPicPr/>
          <p:nvPr/>
        </p:nvPicPr>
        <p:blipFill>
          <a:blip cstate="print" r:embed="rId3"/>
          <a:srcRect b="23"/>
          <a:stretch>
            <a:fillRect/>
          </a:stretch>
        </p:blipFill>
        <p:spPr>
          <a:xfrm>
            <a:off x="10298824" y="0"/>
            <a:ext cx="1893176" cy="725760"/>
          </a:xfrm>
          <a:prstGeom prst="rect">
            <a:avLst/>
          </a:prstGeom>
        </p:spPr>
      </p:pic>
      <p:sp>
        <p:nvSpPr>
          <p:cNvPr id="6" name="ZoneTexte 5"/>
          <p:cNvSpPr txBox="1"/>
          <p:nvPr/>
        </p:nvSpPr>
        <p:spPr>
          <a:xfrm>
            <a:off x="2892829" y="3532910"/>
            <a:ext cx="6270171" cy="138499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r>
              <a:rPr b="1" dirty="0" lang="fr-FR" smtClean="0"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rPr>
              <a:t>SAMEDI 02 AOUT à partir de 6 Heures au LYCEE AGRICOLE DE VAIMOANA</a:t>
            </a:r>
            <a:endParaRPr b="1" dirty="0" lang="fr-FR" sz="2800">
              <a:ln w="12700">
                <a:solidFill>
                  <a:schemeClr val="tx2">
                    <a:satMod val="155000"/>
                  </a:schemeClr>
                </a:solidFill>
                <a:prstDash val="solid"/>
              </a:ln>
              <a:solidFill>
                <a:schemeClr val="bg2">
                  <a:tint val="85000"/>
                  <a:satMod val="155000"/>
                </a:schemeClr>
              </a:solidFill>
              <a:effectLst>
                <a:glow rad="101600">
                  <a:schemeClr val="accent6">
                    <a:satMod val="175000"/>
                    <a:alpha val="40000"/>
                  </a:schemeClr>
                </a:glow>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id="7" name="Image 6">
            <a:extLst>
              <a:ext uri="{FF2B5EF4-FFF2-40B4-BE49-F238E27FC236}">
                <a16:creationId xmlns:a16="http://schemas.microsoft.com/office/drawing/2014/main" xmlns="" id="{E8E0485F-825F-7A2A-A0FA-441EA1EC1E9A}"/>
              </a:ext>
            </a:extLst>
          </p:cNvPr>
          <p:cNvPicPr>
            <a:picLocks noChangeAspect="1"/>
          </p:cNvPicPr>
          <p:nvPr/>
        </p:nvPicPr>
        <p:blipFill>
          <a:blip cstate="print" r:embed="rId4">
            <a:extLst>
              <a:ext uri="{28A0092B-C50C-407E-A947-70E740481C1C}">
                <a14:useLocalDpi xmlns:a14="http://schemas.microsoft.com/office/drawing/2010/main" xmlns="" val="0"/>
              </a:ext>
            </a:extLst>
          </a:blip>
          <a:stretch>
            <a:fillRect/>
          </a:stretch>
        </p:blipFill>
        <p:spPr>
          <a:xfrm>
            <a:off x="7426184" y="1131721"/>
            <a:ext cx="1652618" cy="2208566"/>
          </a:xfrm>
          <a:prstGeom prst="rect">
            <a:avLst/>
          </a:prstGeom>
          <a:ln>
            <a:noFill/>
          </a:ln>
          <a:effectLst>
            <a:softEdge rad="112500"/>
          </a:effectLst>
        </p:spPr>
      </p:pic>
      <p:pic>
        <p:nvPicPr>
          <p:cNvPr id="8" name="Image 7"/>
          <p:cNvPicPr/>
          <p:nvPr/>
        </p:nvPicPr>
        <p:blipFill>
          <a:blip cstate="print" r:embed="rId5">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tretch>
            <a:fillRect/>
          </a:stretch>
        </p:blipFill>
        <p:spPr>
          <a:xfrm>
            <a:off x="4702724" y="917134"/>
            <a:ext cx="1848399" cy="2430162"/>
          </a:xfrm>
          <a:prstGeom prst="rect">
            <a:avLst/>
          </a:prstGeom>
          <a:ln>
            <a:noFill/>
          </a:ln>
          <a:effectLst>
            <a:softEdge rad="112500"/>
          </a:effectLst>
        </p:spPr>
      </p:pic>
      <p:pic>
        <p:nvPicPr>
          <p:cNvPr id="9" name="Image 8"/>
          <p:cNvPicPr/>
          <p:nvPr/>
        </p:nvPicPr>
        <p:blipFill>
          <a:blip cstate="print" r:embed="rId6"/>
          <a:stretch>
            <a:fillRect/>
          </a:stretch>
        </p:blipFill>
        <p:spPr>
          <a:xfrm>
            <a:off x="9721113" y="5240531"/>
            <a:ext cx="2470887" cy="1617469"/>
          </a:xfrm>
          <a:prstGeom prst="rect">
            <a:avLst/>
          </a:prstGeom>
          <a:ln>
            <a:noFill/>
          </a:ln>
          <a:effectLst>
            <a:softEdge rad="112500"/>
          </a:effectLst>
        </p:spPr>
      </p:pic>
      <p:pic>
        <p:nvPicPr>
          <p:cNvPr id="10" name="Image 9"/>
          <p:cNvPicPr/>
          <p:nvPr/>
        </p:nvPicPr>
        <p:blipFill>
          <a:blip cstate="print" r:embed="rId7"/>
          <a:stretch>
            <a:fillRect/>
          </a:stretch>
        </p:blipFill>
        <p:spPr>
          <a:xfrm>
            <a:off x="6515077" y="5081905"/>
            <a:ext cx="2390230" cy="1776095"/>
          </a:xfrm>
          <a:prstGeom prst="rect">
            <a:avLst/>
          </a:prstGeom>
          <a:ln>
            <a:noFill/>
          </a:ln>
          <a:effectLst>
            <a:softEdge rad="112500"/>
          </a:effectLst>
        </p:spPr>
      </p:pic>
      <p:pic>
        <p:nvPicPr>
          <p:cNvPr descr="Saison du fruit à pain, Fidji, 2022" id="11" name="Image 10"/>
          <p:cNvPicPr/>
          <p:nvPr/>
        </p:nvPicPr>
        <p:blipFill>
          <a:blip cstate="print" r:embed="rId8">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9830437" y="3522698"/>
            <a:ext cx="1953446" cy="1440000"/>
          </a:xfrm>
          <a:prstGeom prst="rect">
            <a:avLst/>
          </a:prstGeom>
          <a:ln>
            <a:noFill/>
          </a:ln>
          <a:effectLst>
            <a:softEdge rad="112500"/>
          </a:effectLst>
        </p:spPr>
      </p:pic>
      <p:pic>
        <p:nvPicPr>
          <p:cNvPr id="12" name="Image 11"/>
          <p:cNvPicPr/>
          <p:nvPr/>
        </p:nvPicPr>
        <p:blipFill>
          <a:blip cstate="print" r:embed="rId9">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9644879" y="1100797"/>
            <a:ext cx="1893186" cy="2116229"/>
          </a:xfrm>
          <a:prstGeom prst="rect">
            <a:avLst/>
          </a:prstGeom>
          <a:ln>
            <a:noFill/>
          </a:ln>
          <a:effectLst>
            <a:softEdge rad="112500"/>
          </a:effectLst>
        </p:spPr>
      </p:pic>
      <p:pic>
        <p:nvPicPr>
          <p:cNvPr id="13" name="Image 12"/>
          <p:cNvPicPr/>
          <p:nvPr/>
        </p:nvPicPr>
        <p:blipFill>
          <a:blip cstate="print" r:embed="rId10">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3393439" y="5087389"/>
            <a:ext cx="2475346" cy="1770611"/>
          </a:xfrm>
          <a:prstGeom prst="rect">
            <a:avLst/>
          </a:prstGeom>
          <a:ln>
            <a:noFill/>
          </a:ln>
          <a:effectLst>
            <a:softEdge rad="112500"/>
          </a:effectLst>
        </p:spPr>
      </p:pic>
      <p:pic>
        <p:nvPicPr>
          <p:cNvPr id="14" name="Image 13"/>
          <p:cNvPicPr/>
          <p:nvPr/>
        </p:nvPicPr>
        <p:blipFill>
          <a:blip cstate="print" r:embed="rId11">
            <a:extLst>
              <a:ext uri="{28A0092B-C50C-407E-A947-70E740481C1C}">
                <a14:useLocalDpi xmlns:a14="http://schemas.microsoft.com/office/drawing/2010/main" xmlns="" xmlns:aink="http://schemas.microsoft.com/office/drawing/2016/ink" xmlns:am3d="http://schemas.microsoft.com/office/drawing/2017/model3d"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ve="http://schemas.openxmlformats.org/markup-compatibility/2006"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sdtdh="http://schemas.microsoft.com/office/word/2020/wordml/sdtdatahash"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val="0"/>
              </a:ext>
            </a:extLst>
          </a:blip>
          <a:srcRect/>
          <a:stretch>
            <a:fillRect/>
          </a:stretch>
        </p:blipFill>
        <p:spPr bwMode="auto">
          <a:xfrm>
            <a:off x="2714846" y="991826"/>
            <a:ext cx="1674274" cy="2250137"/>
          </a:xfrm>
          <a:prstGeom prst="rect">
            <a:avLst/>
          </a:prstGeom>
          <a:ln>
            <a:noFill/>
          </a:ln>
          <a:effectLst>
            <a:softEdge rad="112500"/>
          </a:effectLst>
        </p:spPr>
      </p:pic>
      <p:pic>
        <p:nvPicPr>
          <p:cNvPr id="18" name="Image 17">
            <a:extLst>
              <a:ext uri="{FF2B5EF4-FFF2-40B4-BE49-F238E27FC236}">
                <a16:creationId xmlns:a16="http://schemas.microsoft.com/office/drawing/2014/main" xmlns="" id="{8522E52C-0471-6801-D85A-52F2A15FBB8B}"/>
              </a:ext>
            </a:extLst>
          </p:cNvPr>
          <p:cNvPicPr>
            <a:picLocks noChangeAspect="1"/>
          </p:cNvPicPr>
          <p:nvPr/>
        </p:nvPicPr>
        <p:blipFill>
          <a:blip cstate="print" r:embed="rId12">
            <a:extLst>
              <a:ext uri="{28A0092B-C50C-407E-A947-70E740481C1C}">
                <a14:useLocalDpi xmlns:a14="http://schemas.microsoft.com/office/drawing/2010/main" xmlns="" val="0"/>
              </a:ext>
            </a:extLst>
          </a:blip>
          <a:stretch>
            <a:fillRect/>
          </a:stretch>
        </p:blipFill>
        <p:spPr>
          <a:xfrm>
            <a:off x="215684" y="3314725"/>
            <a:ext cx="2565838" cy="3263520"/>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74653" y="943431"/>
            <a:ext cx="11258925" cy="830997"/>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Le fruit de l’arbre à pain est un fruit volumineux et nourricier et très apprécié en Océanie où il cultivé de longue date. L’arbre est assez rustique et facile à cultiver.</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pic>
        <p:nvPicPr>
          <p:cNvPr descr="CCIMA_logo_couleur.jpg" id="5" name="Image 4"/>
          <p:cNvPicPr/>
          <p:nvPr/>
        </p:nvPicPr>
        <p:blipFill>
          <a:blip cstate="print" r:embed="rId2"/>
          <a:srcRect b="23"/>
          <a:stretch>
            <a:fillRect/>
          </a:stretch>
        </p:blipFill>
        <p:spPr>
          <a:xfrm>
            <a:off x="10063502" y="186631"/>
            <a:ext cx="1893176" cy="725760"/>
          </a:xfrm>
          <a:prstGeom prst="rect">
            <a:avLst/>
          </a:prstGeom>
        </p:spPr>
      </p:pic>
      <p:sp>
        <p:nvSpPr>
          <p:cNvPr id="7" name="Espace réservé du texte 6"/>
          <p:cNvSpPr>
            <a:spLocks noGrp="1"/>
          </p:cNvSpPr>
          <p:nvPr>
            <p:ph idx="1" type="body"/>
          </p:nvPr>
        </p:nvSpPr>
        <p:spPr>
          <a:xfrm>
            <a:off x="263013" y="1814732"/>
            <a:ext cx="5157787" cy="2588455"/>
          </a:xfrm>
        </p:spPr>
        <p:txBody>
          <a:bodyPr>
            <a:normAutofit/>
          </a:bodyPr>
          <a:lstStyle/>
          <a:p>
            <a:r>
              <a:rPr b="0" dirty="0" i="1" lang="fr-FR" smtClean="0" sz="2000"/>
              <a:t>Arbre à pain adulte avec fruits</a:t>
            </a:r>
          </a:p>
          <a:p>
            <a:r>
              <a:rPr b="0" dirty="0" lang="fr-FR" smtClean="0" sz="2000">
                <a:latin charset="0" pitchFamily="18" typeface="Times New Roman"/>
                <a:cs charset="0" pitchFamily="18" typeface="Times New Roman"/>
              </a:rPr>
              <a:t>Le fruit à pain est le fruit comestible de l’arbre à pain Artocarpus </a:t>
            </a:r>
            <a:r>
              <a:rPr b="0" dirty="0" err="1" lang="fr-FR" smtClean="0" sz="2000">
                <a:latin charset="0" pitchFamily="18" typeface="Times New Roman"/>
                <a:cs charset="0" pitchFamily="18" typeface="Times New Roman"/>
              </a:rPr>
              <a:t>altilis</a:t>
            </a:r>
            <a:r>
              <a:rPr b="0" dirty="0" lang="fr-FR" smtClean="0" sz="2000">
                <a:latin charset="0" pitchFamily="18" typeface="Times New Roman"/>
                <a:cs charset="0" pitchFamily="18" typeface="Times New Roman"/>
              </a:rPr>
              <a:t>. C’est un arbre de la famille des </a:t>
            </a:r>
            <a:r>
              <a:rPr b="0" dirty="0" err="1" lang="fr-FR" smtClean="0" sz="2000">
                <a:latin charset="0" pitchFamily="18" typeface="Times New Roman"/>
                <a:cs charset="0" pitchFamily="18" typeface="Times New Roman"/>
              </a:rPr>
              <a:t>Moraceae</a:t>
            </a:r>
            <a:r>
              <a:rPr b="0" dirty="0" lang="fr-FR" smtClean="0" sz="2000">
                <a:latin charset="0" pitchFamily="18" typeface="Times New Roman"/>
                <a:cs charset="0" pitchFamily="18" typeface="Times New Roman"/>
              </a:rPr>
              <a:t>. Il est originaire d’Océanie où il est largement domestiqué, avec des centaines de cultivars. Son fruit fournit depuis longtemps une source de glucides importante aux océaniens. </a:t>
            </a:r>
            <a:endParaRPr b="0" dirty="0" lang="fr-FR" sz="2000">
              <a:latin charset="0" pitchFamily="18" typeface="Times New Roman"/>
              <a:cs charset="0" pitchFamily="18" typeface="Times New Roman"/>
            </a:endParaRPr>
          </a:p>
        </p:txBody>
      </p:sp>
      <p:sp>
        <p:nvSpPr>
          <p:cNvPr id="9" name="Espace réservé du texte 8"/>
          <p:cNvSpPr>
            <a:spLocks noGrp="1"/>
          </p:cNvSpPr>
          <p:nvPr>
            <p:ph idx="3" sz="quarter" type="body"/>
          </p:nvPr>
        </p:nvSpPr>
        <p:spPr>
          <a:xfrm>
            <a:off x="6200335" y="5588390"/>
            <a:ext cx="5644662" cy="1076179"/>
          </a:xfrm>
        </p:spPr>
        <p:txBody>
          <a:bodyPr>
            <a:noAutofit/>
          </a:bodyPr>
          <a:lstStyle/>
          <a:p>
            <a:pPr>
              <a:lnSpc>
                <a:spcPct val="100000"/>
              </a:lnSpc>
            </a:pPr>
            <a:r>
              <a:rPr b="0" dirty="0" lang="fr-FR" smtClean="0" sz="2000">
                <a:latin charset="0" pitchFamily="18" typeface="Times New Roman"/>
                <a:cs charset="0" pitchFamily="18" typeface="Times New Roman"/>
              </a:rPr>
              <a:t>Le fruit à pain possède nombreuses qualités nutritionnelles :</a:t>
            </a:r>
          </a:p>
          <a:p>
            <a:pPr lvl="0">
              <a:lnSpc>
                <a:spcPct val="100000"/>
              </a:lnSpc>
            </a:pPr>
            <a:r>
              <a:rPr b="0" dirty="0" lang="fr-FR" smtClean="0" sz="2000">
                <a:latin charset="0" pitchFamily="18" typeface="Times New Roman"/>
                <a:cs charset="0" pitchFamily="18" typeface="Times New Roman"/>
              </a:rPr>
              <a:t>Hydratant avec une forte teneur en eau</a:t>
            </a:r>
          </a:p>
          <a:p>
            <a:pPr lvl="0">
              <a:lnSpc>
                <a:spcPct val="100000"/>
              </a:lnSpc>
            </a:pPr>
            <a:r>
              <a:rPr b="0" dirty="0" lang="fr-FR" smtClean="0" sz="2000">
                <a:latin charset="0" pitchFamily="18" typeface="Times New Roman"/>
                <a:cs charset="0" pitchFamily="18" typeface="Times New Roman"/>
              </a:rPr>
              <a:t>Peu calorique avec une assez faible teneur en sucre.</a:t>
            </a:r>
          </a:p>
          <a:p>
            <a:pPr lvl="0">
              <a:lnSpc>
                <a:spcPct val="100000"/>
              </a:lnSpc>
            </a:pPr>
            <a:r>
              <a:rPr b="0" dirty="0" lang="fr-FR" smtClean="0" sz="2000">
                <a:latin charset="0" pitchFamily="18" typeface="Times New Roman"/>
                <a:cs charset="0" pitchFamily="18" typeface="Times New Roman"/>
              </a:rPr>
              <a:t>Riche en minéraux comme le calcium, et le potassium</a:t>
            </a:r>
          </a:p>
          <a:p>
            <a:r>
              <a:rPr dirty="0" lang="fr-FR" smtClean="0" sz="2000" u="sng">
                <a:latin charset="0" pitchFamily="18" typeface="Times New Roman"/>
                <a:cs charset="0" pitchFamily="18" typeface="Times New Roman"/>
              </a:rPr>
              <a:t>Usages et vertus médicinales</a:t>
            </a:r>
          </a:p>
          <a:p>
            <a:r>
              <a:rPr b="0" dirty="0" lang="fr-FR" smtClean="0" sz="2000">
                <a:latin charset="0" pitchFamily="18" typeface="Times New Roman"/>
                <a:cs charset="0" pitchFamily="18" typeface="Times New Roman"/>
              </a:rPr>
              <a:t>L’arbre à pain est utilisé en médecine traditionnelle océanienne. Il peut être :</a:t>
            </a:r>
          </a:p>
          <a:p>
            <a:pPr lvl="0"/>
            <a:r>
              <a:rPr b="0" dirty="0" lang="fr-FR" smtClean="0" sz="2000">
                <a:latin charset="0" pitchFamily="18" typeface="Times New Roman"/>
                <a:cs charset="0" pitchFamily="18" typeface="Times New Roman"/>
              </a:rPr>
              <a:t>Un remède contre la gratte.</a:t>
            </a:r>
          </a:p>
          <a:p>
            <a:pPr lvl="0"/>
            <a:r>
              <a:rPr b="0" dirty="0" lang="fr-FR" smtClean="0" sz="2000">
                <a:latin charset="0" pitchFamily="18" typeface="Times New Roman"/>
                <a:cs charset="0" pitchFamily="18" typeface="Times New Roman"/>
              </a:rPr>
              <a:t>Un pansement cicatrisant pour les blessures causées par les coraux.</a:t>
            </a:r>
          </a:p>
          <a:p>
            <a:endParaRPr b="0" dirty="0" lang="fr-FR" sz="2000">
              <a:latin charset="0" pitchFamily="18" typeface="Times New Roman"/>
              <a:cs charset="0" pitchFamily="18" typeface="Times New Roman"/>
            </a:endParaRPr>
          </a:p>
        </p:txBody>
      </p:sp>
      <p:sp>
        <p:nvSpPr>
          <p:cNvPr id="11" name="Rectangle 10"/>
          <p:cNvSpPr/>
          <p:nvPr/>
        </p:nvSpPr>
        <p:spPr>
          <a:xfrm>
            <a:off x="361071" y="4572000"/>
            <a:ext cx="6096000" cy="1938992"/>
          </a:xfrm>
          <a:prstGeom prst="rect">
            <a:avLst/>
          </a:prstGeom>
        </p:spPr>
        <p:txBody>
          <a:bodyPr wrap="square">
            <a:spAutoFit/>
          </a:bodyPr>
          <a:lstStyle/>
          <a:p>
            <a:r>
              <a:rPr b="1" dirty="0" lang="fr-FR" smtClean="0" sz="2000" u="sng">
                <a:latin charset="0" pitchFamily="18" typeface="Times New Roman"/>
                <a:cs charset="0" pitchFamily="18" typeface="Times New Roman"/>
              </a:rPr>
              <a:t>Usages et vertus alimentaires</a:t>
            </a:r>
          </a:p>
          <a:p>
            <a:endParaRPr b="1" dirty="0" lang="fr-FR" smtClean="0" sz="2000">
              <a:latin charset="0" pitchFamily="18" typeface="Times New Roman"/>
              <a:cs charset="0" pitchFamily="18" typeface="Times New Roman"/>
            </a:endParaRPr>
          </a:p>
          <a:p>
            <a:r>
              <a:rPr dirty="0" lang="fr-FR" smtClean="0" sz="2000" u="sng">
                <a:latin charset="0" pitchFamily="18" typeface="Times New Roman"/>
                <a:cs charset="0" pitchFamily="18" typeface="Times New Roman"/>
              </a:rPr>
              <a:t>Usages alimentaires</a:t>
            </a:r>
            <a:endParaRPr dirty="0" lang="fr-FR" smtClean="0" sz="2000">
              <a:latin charset="0" pitchFamily="18" typeface="Times New Roman"/>
              <a:cs charset="0" pitchFamily="18" typeface="Times New Roman"/>
            </a:endParaRPr>
          </a:p>
          <a:p>
            <a:pPr lvl="0"/>
            <a:r>
              <a:rPr dirty="0" lang="fr-FR" smtClean="0" sz="2000">
                <a:latin charset="0" pitchFamily="18" typeface="Times New Roman"/>
                <a:cs charset="0" pitchFamily="18" typeface="Times New Roman"/>
              </a:rPr>
              <a:t>Cuit entier au feu de bois ou au four</a:t>
            </a:r>
          </a:p>
          <a:p>
            <a:pPr lvl="0"/>
            <a:r>
              <a:rPr dirty="0" lang="fr-FR" smtClean="0" sz="2000">
                <a:latin charset="0" pitchFamily="18" typeface="Times New Roman"/>
                <a:cs charset="0" pitchFamily="18" typeface="Times New Roman"/>
              </a:rPr>
              <a:t>Cuisiné pelé, notamment frit ou à l’eau</a:t>
            </a:r>
          </a:p>
          <a:p>
            <a:pPr lvl="0"/>
            <a:r>
              <a:rPr dirty="0" lang="fr-FR" smtClean="0" sz="2000">
                <a:latin charset="0" pitchFamily="18" typeface="Times New Roman"/>
                <a:cs charset="0" pitchFamily="18" typeface="Times New Roman"/>
              </a:rPr>
              <a:t>Ecraser en pâte ou réduit en farine </a:t>
            </a:r>
          </a:p>
        </p:txBody>
      </p:sp>
      <p:sp>
        <p:nvSpPr>
          <p:cNvPr id="13" name="ZoneTexte 12"/>
          <p:cNvSpPr txBox="1"/>
          <p:nvPr/>
        </p:nvSpPr>
        <p:spPr>
          <a:xfrm>
            <a:off x="281354" y="225083"/>
            <a:ext cx="958009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GENERALITES</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ZoneTexte 1"/>
          <p:cNvSpPr txBox="1"/>
          <p:nvPr/>
        </p:nvSpPr>
        <p:spPr>
          <a:xfrm>
            <a:off x="281354" y="225083"/>
            <a:ext cx="958009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CARACTERISTIQUES DU FRUIT A PAIN</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3" name="Image 2"/>
          <p:cNvPicPr/>
          <p:nvPr/>
        </p:nvPicPr>
        <p:blipFill>
          <a:blip cstate="print" r:embed="rId2"/>
          <a:srcRect b="23"/>
          <a:stretch>
            <a:fillRect/>
          </a:stretch>
        </p:blipFill>
        <p:spPr>
          <a:xfrm>
            <a:off x="10063502" y="186631"/>
            <a:ext cx="1893176" cy="725760"/>
          </a:xfrm>
          <a:prstGeom prst="rect">
            <a:avLst/>
          </a:prstGeom>
        </p:spPr>
      </p:pic>
      <p:sp>
        <p:nvSpPr>
          <p:cNvPr id="5" name="ZoneTexte 4"/>
          <p:cNvSpPr txBox="1"/>
          <p:nvPr/>
        </p:nvSpPr>
        <p:spPr>
          <a:xfrm>
            <a:off x="282632" y="864524"/>
            <a:ext cx="2527069" cy="400110"/>
          </a:xfrm>
          <a:prstGeom prst="rect">
            <a:avLst/>
          </a:prstGeom>
          <a:noFill/>
        </p:spPr>
        <p:txBody>
          <a:bodyPr rtlCol="0" wrap="square">
            <a:spAutoFit/>
          </a:bodyPr>
          <a:lstStyle/>
          <a:p>
            <a:r>
              <a:rPr b="1" dirty="0" lang="fr-FR" smtClean="0" sz="2000" u="sng">
                <a:latin charset="0" pitchFamily="18" typeface="Times New Roman"/>
                <a:cs charset="0" pitchFamily="18" typeface="Times New Roman"/>
              </a:rPr>
              <a:t>Valeur nutritive</a:t>
            </a:r>
            <a:endParaRPr b="1" dirty="0" lang="fr-FR" sz="2000" u="sng">
              <a:latin charset="0" pitchFamily="18" typeface="Times New Roman"/>
              <a:cs charset="0" pitchFamily="18" typeface="Times New Roman"/>
            </a:endParaRPr>
          </a:p>
        </p:txBody>
      </p:sp>
      <p:sp>
        <p:nvSpPr>
          <p:cNvPr id="6" name="ZoneTexte 5"/>
          <p:cNvSpPr txBox="1"/>
          <p:nvPr/>
        </p:nvSpPr>
        <p:spPr>
          <a:xfrm>
            <a:off x="415636" y="1496290"/>
            <a:ext cx="11288684" cy="4401205"/>
          </a:xfrm>
          <a:prstGeom prst="rect">
            <a:avLst/>
          </a:prstGeom>
          <a:noFill/>
        </p:spPr>
        <p:txBody>
          <a:bodyPr rtlCol="0" wrap="square">
            <a:spAutoFit/>
          </a:bodyPr>
          <a:lstStyle/>
          <a:p>
            <a:r>
              <a:rPr dirty="0" lang="fr-FR" smtClean="0" sz="2000">
                <a:latin charset="0" pitchFamily="18" typeface="Times New Roman"/>
                <a:cs charset="0" pitchFamily="18" typeface="Times New Roman"/>
              </a:rPr>
              <a:t>L’arbre à pain donne des fruits à forte valeur énergétique à cause de leur teneur en amidon et en sucre qui varie en fonction de leur degré de maturité au moment où ils sont consommés. Or notre organisme a justement besoin d’énergie pour conserver sa chaleur, pour travailler et s’amuser.</a:t>
            </a:r>
          </a:p>
          <a:p>
            <a:endParaRPr dirty="0" lang="fr-FR" smtClean="0" sz="2000">
              <a:latin charset="0" pitchFamily="18" typeface="Times New Roman"/>
              <a:cs charset="0" pitchFamily="18" typeface="Times New Roman"/>
            </a:endParaRPr>
          </a:p>
          <a:p>
            <a:r>
              <a:rPr dirty="0" lang="fr-FR" smtClean="0" sz="2000">
                <a:latin charset="0" pitchFamily="18" typeface="Times New Roman"/>
                <a:cs charset="0" pitchFamily="18" typeface="Times New Roman"/>
              </a:rPr>
              <a:t>Le fruit à pain est riche en fibres, indispensables au bon fonctionnement du système digestif. Un régime riche en fibres aides aussi à réguler </a:t>
            </a:r>
            <a:r>
              <a:rPr b="1" dirty="0" lang="fr-FR" smtClean="0" sz="2000">
                <a:latin charset="0" pitchFamily="18" typeface="Times New Roman"/>
                <a:cs charset="0" pitchFamily="18" typeface="Times New Roman"/>
              </a:rPr>
              <a:t>la glycémie chez les diabétiques</a:t>
            </a:r>
            <a:r>
              <a:rPr dirty="0" lang="fr-FR" smtClean="0" sz="2000">
                <a:latin charset="0" pitchFamily="18" typeface="Times New Roman"/>
                <a:cs charset="0" pitchFamily="18" typeface="Times New Roman"/>
              </a:rPr>
              <a:t>, </a:t>
            </a:r>
            <a:r>
              <a:rPr b="1" dirty="0" lang="fr-FR" smtClean="0" sz="2000">
                <a:latin charset="0" pitchFamily="18" typeface="Times New Roman"/>
                <a:cs charset="0" pitchFamily="18" typeface="Times New Roman"/>
              </a:rPr>
              <a:t>à réduire la graisse dans le sang</a:t>
            </a:r>
            <a:r>
              <a:rPr dirty="0" lang="fr-FR" smtClean="0" sz="2000">
                <a:latin charset="0" pitchFamily="18" typeface="Times New Roman"/>
                <a:cs charset="0" pitchFamily="18" typeface="Times New Roman"/>
              </a:rPr>
              <a:t>, qui sont un facteur aggravant dans le cas des cardiopathies, </a:t>
            </a:r>
            <a:r>
              <a:rPr b="1" dirty="0" lang="fr-FR" smtClean="0" sz="2000">
                <a:latin charset="0" pitchFamily="18" typeface="Times New Roman"/>
                <a:cs charset="0" pitchFamily="18" typeface="Times New Roman"/>
              </a:rPr>
              <a:t>et à lutter contre la prise de poids.</a:t>
            </a:r>
          </a:p>
          <a:p>
            <a:endParaRPr dirty="0" lang="fr-FR" smtClean="0" sz="2000">
              <a:latin charset="0" pitchFamily="18" typeface="Times New Roman"/>
              <a:cs charset="0" pitchFamily="18" typeface="Times New Roman"/>
            </a:endParaRPr>
          </a:p>
          <a:p>
            <a:r>
              <a:rPr dirty="0" lang="fr-FR" smtClean="0" sz="2000">
                <a:latin charset="0" pitchFamily="18" typeface="Times New Roman"/>
                <a:cs charset="0" pitchFamily="18" typeface="Times New Roman"/>
              </a:rPr>
              <a:t>Chez les adultes, l’apport recommandé en fibres alimentaires est de </a:t>
            </a:r>
            <a:r>
              <a:rPr b="1" dirty="0" lang="fr-FR" smtClean="0" sz="2000" u="sng">
                <a:latin charset="0" pitchFamily="18" typeface="Times New Roman"/>
                <a:cs charset="0" pitchFamily="18" typeface="Times New Roman"/>
              </a:rPr>
              <a:t>20 à 35 g par jour</a:t>
            </a:r>
            <a:r>
              <a:rPr dirty="0" lang="fr-FR" smtClean="0" sz="2000">
                <a:latin charset="0" pitchFamily="18" typeface="Times New Roman"/>
                <a:cs charset="0" pitchFamily="18" typeface="Times New Roman"/>
              </a:rPr>
              <a:t>. </a:t>
            </a:r>
          </a:p>
          <a:p>
            <a:endParaRPr dirty="0" lang="fr-FR" smtClean="0" sz="2000">
              <a:latin charset="0" pitchFamily="18" typeface="Times New Roman"/>
              <a:cs charset="0" pitchFamily="18" typeface="Times New Roman"/>
            </a:endParaRPr>
          </a:p>
          <a:p>
            <a:r>
              <a:rPr dirty="0" lang="fr-FR" smtClean="0" sz="2000">
                <a:latin charset="0" pitchFamily="18" typeface="Times New Roman"/>
                <a:cs charset="0" pitchFamily="18" typeface="Times New Roman"/>
              </a:rPr>
              <a:t>Le fruit à pain contient également du calcium, et constitue une excellente source de </a:t>
            </a:r>
            <a:r>
              <a:rPr b="1" dirty="0" lang="fr-FR" smtClean="0" sz="2000">
                <a:latin charset="0" pitchFamily="18" typeface="Times New Roman"/>
                <a:cs charset="0" pitchFamily="18" typeface="Times New Roman"/>
              </a:rPr>
              <a:t>vitamine C </a:t>
            </a:r>
            <a:r>
              <a:rPr dirty="0" lang="fr-FR" smtClean="0" sz="2000">
                <a:latin charset="0" pitchFamily="18" typeface="Times New Roman"/>
                <a:cs charset="0" pitchFamily="18" typeface="Times New Roman"/>
              </a:rPr>
              <a:t>(qui joue un rôle important dans la lutte contre les infections). Une portion normale de fruit à pain à graines suffit à couvrir  100% des besoins quotidiens en vitamines C.</a:t>
            </a:r>
          </a:p>
          <a:p>
            <a:endParaRPr dirty="0" lang="fr-FR" sz="2000">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ZoneTexte 6"/>
          <p:cNvSpPr txBox="1"/>
          <p:nvPr/>
        </p:nvSpPr>
        <p:spPr>
          <a:xfrm>
            <a:off x="281354" y="225083"/>
            <a:ext cx="958009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CARACTERISTIQUES DU FRUIT A PAIN</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8" name="Image 7"/>
          <p:cNvPicPr/>
          <p:nvPr/>
        </p:nvPicPr>
        <p:blipFill>
          <a:blip cstate="print" r:embed="rId2"/>
          <a:srcRect b="23"/>
          <a:stretch>
            <a:fillRect/>
          </a:stretch>
        </p:blipFill>
        <p:spPr>
          <a:xfrm>
            <a:off x="10063502" y="186631"/>
            <a:ext cx="1893176" cy="725760"/>
          </a:xfrm>
          <a:prstGeom prst="rect">
            <a:avLst/>
          </a:prstGeom>
        </p:spPr>
      </p:pic>
      <p:graphicFrame>
        <p:nvGraphicFramePr>
          <p:cNvPr id="9" name="Tableau 8"/>
          <p:cNvGraphicFramePr>
            <a:graphicFrameLocks noGrp="1"/>
          </p:cNvGraphicFramePr>
          <p:nvPr/>
        </p:nvGraphicFramePr>
        <p:xfrm>
          <a:off x="336204" y="952420"/>
          <a:ext cx="11567622" cy="5231432"/>
        </p:xfrm>
        <a:graphic>
          <a:graphicData uri="http://schemas.openxmlformats.org/drawingml/2006/table">
            <a:tbl>
              <a:tblPr bandRow="1" firstRow="1">
                <a:tableStyleId>{5C22544A-7EE6-4342-B048-85BDC9FD1C3A}</a:tableStyleId>
              </a:tblPr>
              <a:tblGrid>
                <a:gridCol w="1949334"/>
                <a:gridCol w="756920"/>
                <a:gridCol w="714895"/>
                <a:gridCol w="785259"/>
                <a:gridCol w="1051602"/>
                <a:gridCol w="1051602"/>
                <a:gridCol w="1051602"/>
                <a:gridCol w="1051602"/>
                <a:gridCol w="1051602"/>
                <a:gridCol w="1051602"/>
                <a:gridCol w="1051602"/>
              </a:tblGrid>
              <a:tr h="1030244">
                <a:tc>
                  <a:txBody>
                    <a:bodyPr/>
                    <a:lstStyle/>
                    <a:p>
                      <a:pPr algn="ctr"/>
                      <a:r>
                        <a:rPr dirty="0" lang="fr-FR" smtClean="0"/>
                        <a:t>Nom</a:t>
                      </a:r>
                      <a:r>
                        <a:rPr baseline="0" dirty="0" lang="fr-FR" smtClean="0"/>
                        <a:t> de l’aliment</a:t>
                      </a:r>
                      <a:endParaRPr dirty="0" lang="fr-FR"/>
                    </a:p>
                  </a:txBody>
                  <a:tcPr vert="vert270"/>
                </a:tc>
                <a:tc>
                  <a:txBody>
                    <a:bodyPr/>
                    <a:lstStyle/>
                    <a:p>
                      <a:pPr algn="ctr"/>
                      <a:r>
                        <a:rPr dirty="0" lang="fr-FR" smtClean="0"/>
                        <a:t>Energie</a:t>
                      </a:r>
                      <a:endParaRPr dirty="0" lang="fr-FR"/>
                    </a:p>
                  </a:txBody>
                  <a:tcPr vert="vert270"/>
                </a:tc>
                <a:tc>
                  <a:txBody>
                    <a:bodyPr/>
                    <a:lstStyle/>
                    <a:p>
                      <a:pPr algn="ctr"/>
                      <a:r>
                        <a:rPr dirty="0" lang="fr-FR" smtClean="0"/>
                        <a:t>Glucides</a:t>
                      </a:r>
                      <a:endParaRPr dirty="0" lang="fr-FR"/>
                    </a:p>
                  </a:txBody>
                  <a:tcPr vert="vert270"/>
                </a:tc>
                <a:tc>
                  <a:txBody>
                    <a:bodyPr/>
                    <a:lstStyle/>
                    <a:p>
                      <a:pPr algn="ctr"/>
                      <a:r>
                        <a:rPr dirty="0" lang="fr-FR" smtClean="0"/>
                        <a:t>Protéines</a:t>
                      </a:r>
                      <a:endParaRPr dirty="0" lang="fr-FR"/>
                    </a:p>
                  </a:txBody>
                  <a:tcPr vert="vert270"/>
                </a:tc>
                <a:tc>
                  <a:txBody>
                    <a:bodyPr/>
                    <a:lstStyle/>
                    <a:p>
                      <a:pPr algn="ctr"/>
                      <a:r>
                        <a:rPr dirty="0" lang="fr-FR" smtClean="0"/>
                        <a:t>Lipides</a:t>
                      </a:r>
                      <a:endParaRPr dirty="0" lang="fr-FR"/>
                    </a:p>
                  </a:txBody>
                  <a:tcPr vert="vert270"/>
                </a:tc>
                <a:tc>
                  <a:txBody>
                    <a:bodyPr/>
                    <a:lstStyle/>
                    <a:p>
                      <a:pPr algn="ctr"/>
                      <a:r>
                        <a:rPr dirty="0" lang="fr-FR" smtClean="0"/>
                        <a:t>Fibres</a:t>
                      </a:r>
                      <a:endParaRPr dirty="0" lang="fr-FR"/>
                    </a:p>
                  </a:txBody>
                  <a:tcPr vert="vert270"/>
                </a:tc>
                <a:tc>
                  <a:txBody>
                    <a:bodyPr/>
                    <a:lstStyle/>
                    <a:p>
                      <a:pPr algn="ctr"/>
                      <a:r>
                        <a:rPr dirty="0" lang="fr-FR" smtClean="0"/>
                        <a:t>Calcium</a:t>
                      </a:r>
                      <a:endParaRPr dirty="0" lang="fr-FR"/>
                    </a:p>
                  </a:txBody>
                  <a:tcPr vert="vert270"/>
                </a:tc>
                <a:tc>
                  <a:txBody>
                    <a:bodyPr/>
                    <a:lstStyle/>
                    <a:p>
                      <a:pPr algn="ctr"/>
                      <a:r>
                        <a:rPr dirty="0" lang="fr-FR" smtClean="0"/>
                        <a:t>Fer</a:t>
                      </a:r>
                      <a:endParaRPr dirty="0" lang="fr-FR"/>
                    </a:p>
                  </a:txBody>
                  <a:tcPr vert="vert270"/>
                </a:tc>
                <a:tc>
                  <a:txBody>
                    <a:bodyPr/>
                    <a:lstStyle/>
                    <a:p>
                      <a:pPr algn="ctr"/>
                      <a:r>
                        <a:rPr dirty="0" lang="fr-FR" smtClean="0"/>
                        <a:t>Vitamine A</a:t>
                      </a:r>
                      <a:endParaRPr dirty="0" lang="fr-FR"/>
                    </a:p>
                  </a:txBody>
                  <a:tcPr vert="vert270"/>
                </a:tc>
                <a:tc>
                  <a:txBody>
                    <a:bodyPr/>
                    <a:lstStyle/>
                    <a:p>
                      <a:pPr algn="ctr"/>
                      <a:r>
                        <a:rPr dirty="0" lang="fr-FR" smtClean="0"/>
                        <a:t>Vitamine C</a:t>
                      </a:r>
                      <a:endParaRPr dirty="0" lang="fr-FR"/>
                    </a:p>
                  </a:txBody>
                  <a:tcPr vert="vert270"/>
                </a:tc>
                <a:tc>
                  <a:txBody>
                    <a:bodyPr/>
                    <a:lstStyle/>
                    <a:p>
                      <a:pPr algn="ctr"/>
                      <a:r>
                        <a:rPr dirty="0" lang="fr-FR" smtClean="0"/>
                        <a:t>Vitamine E</a:t>
                      </a:r>
                      <a:endParaRPr dirty="0" lang="fr-FR"/>
                    </a:p>
                  </a:txBody>
                  <a:tcPr vert="vert270"/>
                </a:tc>
              </a:tr>
              <a:tr h="295023">
                <a:tc>
                  <a:txBody>
                    <a:bodyPr/>
                    <a:lstStyle/>
                    <a:p>
                      <a:endParaRPr lang="fr-FR"/>
                    </a:p>
                  </a:txBody>
                  <a:tcPr/>
                </a:tc>
                <a:tc>
                  <a:txBody>
                    <a:bodyPr/>
                    <a:lstStyle/>
                    <a:p>
                      <a:r>
                        <a:rPr dirty="0" lang="fr-FR" smtClean="0"/>
                        <a:t>(Kcal)</a:t>
                      </a:r>
                      <a:endParaRPr dirty="0" lang="fr-FR"/>
                    </a:p>
                  </a:txBody>
                  <a:tcPr/>
                </a:tc>
                <a:tc>
                  <a:txBody>
                    <a:bodyPr/>
                    <a:lstStyle/>
                    <a:p>
                      <a:r>
                        <a:rPr dirty="0" lang="fr-FR" smtClean="0"/>
                        <a:t>(g)</a:t>
                      </a:r>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(mg)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(mg)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(mg)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(mg)</a:t>
                      </a:r>
                    </a:p>
                    <a:p>
                      <a:endParaRPr dirty="0" lang="fr-FR"/>
                    </a:p>
                  </a:txBody>
                  <a:tcPr/>
                </a:tc>
                <a:tc>
                  <a:txBody>
                    <a:bodyPr/>
                    <a:lstStyle/>
                    <a:p>
                      <a:pPr algn="l" defTabSz="914400" eaLnBrk="1" fontAlgn="auto" hangingPunct="1" indent="0" latinLnBrk="0" marL="0" marR="0" rtl="0">
                        <a:lnSpc>
                          <a:spcPct val="100000"/>
                        </a:lnSpc>
                        <a:spcBef>
                          <a:spcPts val="0"/>
                        </a:spcBef>
                        <a:spcAft>
                          <a:spcPts val="0"/>
                        </a:spcAft>
                        <a:buClrTx/>
                        <a:buSzTx/>
                        <a:buFontTx/>
                        <a:buNone/>
                        <a:tabLst/>
                        <a:defRPr/>
                      </a:pPr>
                      <a:r>
                        <a:rPr dirty="0" lang="fr-FR" smtClean="0"/>
                        <a:t>(mg)</a:t>
                      </a:r>
                    </a:p>
                    <a:p>
                      <a:endParaRPr dirty="0" lang="fr-FR"/>
                    </a:p>
                  </a:txBody>
                  <a:tcPr/>
                </a:tc>
              </a:tr>
              <a:tr h="890277">
                <a:tc>
                  <a:txBody>
                    <a:bodyPr/>
                    <a:lstStyle/>
                    <a:p>
                      <a:r>
                        <a:rPr dirty="0" lang="fr-FR" smtClean="0"/>
                        <a:t>Fruit à pain bouilli</a:t>
                      </a:r>
                      <a:endParaRPr dirty="0" lang="fr-FR"/>
                    </a:p>
                  </a:txBody>
                  <a:tcPr/>
                </a:tc>
                <a:tc>
                  <a:txBody>
                    <a:bodyPr/>
                    <a:lstStyle/>
                    <a:p>
                      <a:r>
                        <a:rPr dirty="0" lang="fr-FR" smtClean="0"/>
                        <a:t>75</a:t>
                      </a:r>
                      <a:endParaRPr dirty="0" lang="fr-FR"/>
                    </a:p>
                  </a:txBody>
                  <a:tcPr/>
                </a:tc>
                <a:tc>
                  <a:txBody>
                    <a:bodyPr/>
                    <a:lstStyle/>
                    <a:p>
                      <a:r>
                        <a:rPr dirty="0" lang="fr-FR" smtClean="0"/>
                        <a:t>14.4</a:t>
                      </a:r>
                      <a:endParaRPr dirty="0" lang="fr-FR"/>
                    </a:p>
                  </a:txBody>
                  <a:tcPr/>
                </a:tc>
                <a:tc>
                  <a:txBody>
                    <a:bodyPr/>
                    <a:lstStyle/>
                    <a:p>
                      <a:r>
                        <a:rPr dirty="0" lang="fr-FR" smtClean="0"/>
                        <a:t>1.3</a:t>
                      </a:r>
                      <a:endParaRPr dirty="0" lang="fr-FR"/>
                    </a:p>
                  </a:txBody>
                  <a:tcPr/>
                </a:tc>
                <a:tc>
                  <a:txBody>
                    <a:bodyPr/>
                    <a:lstStyle/>
                    <a:p>
                      <a:r>
                        <a:rPr dirty="0" lang="fr-FR" smtClean="0"/>
                        <a:t>0.9</a:t>
                      </a:r>
                      <a:endParaRPr dirty="0" lang="fr-FR"/>
                    </a:p>
                  </a:txBody>
                  <a:tcPr/>
                </a:tc>
                <a:tc>
                  <a:txBody>
                    <a:bodyPr/>
                    <a:lstStyle/>
                    <a:p>
                      <a:r>
                        <a:rPr dirty="0" lang="fr-FR" smtClean="0"/>
                        <a:t>2.5</a:t>
                      </a:r>
                      <a:endParaRPr dirty="0" lang="fr-FR"/>
                    </a:p>
                  </a:txBody>
                  <a:tcPr/>
                </a:tc>
                <a:tc>
                  <a:txBody>
                    <a:bodyPr/>
                    <a:lstStyle/>
                    <a:p>
                      <a:r>
                        <a:rPr dirty="0" lang="fr-FR" smtClean="0"/>
                        <a:t>13</a:t>
                      </a:r>
                      <a:endParaRPr dirty="0" lang="fr-FR"/>
                    </a:p>
                  </a:txBody>
                  <a:tcPr/>
                </a:tc>
                <a:tc>
                  <a:txBody>
                    <a:bodyPr/>
                    <a:lstStyle/>
                    <a:p>
                      <a:r>
                        <a:rPr dirty="0" lang="fr-FR" smtClean="0"/>
                        <a:t>0.2</a:t>
                      </a:r>
                      <a:endParaRPr dirty="0" lang="fr-FR"/>
                    </a:p>
                  </a:txBody>
                  <a:tcPr/>
                </a:tc>
                <a:tc>
                  <a:txBody>
                    <a:bodyPr/>
                    <a:lstStyle/>
                    <a:p>
                      <a:r>
                        <a:rPr dirty="0" lang="fr-FR" smtClean="0"/>
                        <a:t>3</a:t>
                      </a:r>
                      <a:endParaRPr dirty="0" lang="fr-FR"/>
                    </a:p>
                  </a:txBody>
                  <a:tcPr/>
                </a:tc>
                <a:tc>
                  <a:txBody>
                    <a:bodyPr/>
                    <a:lstStyle/>
                    <a:p>
                      <a:r>
                        <a:rPr dirty="0" lang="fr-FR" smtClean="0"/>
                        <a:t>22</a:t>
                      </a:r>
                      <a:endParaRPr dirty="0" lang="fr-FR"/>
                    </a:p>
                  </a:txBody>
                  <a:tcPr/>
                </a:tc>
                <a:tc>
                  <a:txBody>
                    <a:bodyPr/>
                    <a:lstStyle/>
                    <a:p>
                      <a:r>
                        <a:rPr dirty="0" lang="fr-FR" smtClean="0"/>
                        <a:t>0.7</a:t>
                      </a:r>
                      <a:endParaRPr dirty="0" lang="fr-FR"/>
                    </a:p>
                  </a:txBody>
                  <a:tcPr/>
                </a:tc>
              </a:tr>
              <a:tr h="890277">
                <a:tc>
                  <a:txBody>
                    <a:bodyPr/>
                    <a:lstStyle/>
                    <a:p>
                      <a:r>
                        <a:rPr dirty="0" lang="fr-FR" smtClean="0"/>
                        <a:t>Fruit à pain</a:t>
                      </a:r>
                      <a:r>
                        <a:rPr baseline="0" dirty="0" lang="fr-FR" smtClean="0"/>
                        <a:t> cuit au four</a:t>
                      </a:r>
                      <a:endParaRPr dirty="0" lang="fr-FR"/>
                    </a:p>
                  </a:txBody>
                  <a:tcPr/>
                </a:tc>
                <a:tc>
                  <a:txBody>
                    <a:bodyPr/>
                    <a:lstStyle/>
                    <a:p>
                      <a:r>
                        <a:rPr dirty="0" lang="fr-FR" smtClean="0"/>
                        <a:t>103</a:t>
                      </a:r>
                    </a:p>
                    <a:p>
                      <a:endParaRPr dirty="0" lang="fr-FR"/>
                    </a:p>
                  </a:txBody>
                  <a:tcPr/>
                </a:tc>
                <a:tc>
                  <a:txBody>
                    <a:bodyPr/>
                    <a:lstStyle/>
                    <a:p>
                      <a:r>
                        <a:rPr dirty="0" lang="fr-FR" smtClean="0"/>
                        <a:t>22.1</a:t>
                      </a:r>
                      <a:endParaRPr dirty="0" lang="fr-FR"/>
                    </a:p>
                  </a:txBody>
                  <a:tcPr/>
                </a:tc>
                <a:tc>
                  <a:txBody>
                    <a:bodyPr/>
                    <a:lstStyle/>
                    <a:p>
                      <a:r>
                        <a:rPr dirty="0" lang="fr-FR" smtClean="0"/>
                        <a:t>1.3</a:t>
                      </a:r>
                      <a:endParaRPr dirty="0" lang="fr-FR"/>
                    </a:p>
                  </a:txBody>
                  <a:tcPr/>
                </a:tc>
                <a:tc>
                  <a:txBody>
                    <a:bodyPr/>
                    <a:lstStyle/>
                    <a:p>
                      <a:r>
                        <a:rPr dirty="0" lang="fr-FR" smtClean="0"/>
                        <a:t>0.6</a:t>
                      </a:r>
                      <a:endParaRPr dirty="0" lang="fr-FR"/>
                    </a:p>
                  </a:txBody>
                  <a:tcPr/>
                </a:tc>
                <a:tc>
                  <a:txBody>
                    <a:bodyPr/>
                    <a:lstStyle/>
                    <a:p>
                      <a:r>
                        <a:rPr dirty="0" lang="fr-FR" smtClean="0"/>
                        <a:t>2.5</a:t>
                      </a:r>
                      <a:endParaRPr dirty="0" lang="fr-FR"/>
                    </a:p>
                  </a:txBody>
                  <a:tcPr/>
                </a:tc>
                <a:tc>
                  <a:txBody>
                    <a:bodyPr/>
                    <a:lstStyle/>
                    <a:p>
                      <a:r>
                        <a:rPr dirty="0" lang="fr-FR" smtClean="0"/>
                        <a:t>18</a:t>
                      </a:r>
                      <a:endParaRPr dirty="0" lang="fr-FR"/>
                    </a:p>
                  </a:txBody>
                  <a:tcPr/>
                </a:tc>
                <a:tc>
                  <a:txBody>
                    <a:bodyPr/>
                    <a:lstStyle/>
                    <a:p>
                      <a:r>
                        <a:rPr dirty="0" lang="fr-FR" smtClean="0"/>
                        <a:t>0.3</a:t>
                      </a:r>
                      <a:endParaRPr dirty="0" lang="fr-FR"/>
                    </a:p>
                  </a:txBody>
                  <a:tcPr/>
                </a:tc>
                <a:tc>
                  <a:txBody>
                    <a:bodyPr/>
                    <a:lstStyle/>
                    <a:p>
                      <a:r>
                        <a:rPr dirty="0" lang="fr-FR" smtClean="0"/>
                        <a:t>2</a:t>
                      </a:r>
                      <a:endParaRPr dirty="0" lang="fr-FR"/>
                    </a:p>
                  </a:txBody>
                  <a:tcPr/>
                </a:tc>
                <a:tc>
                  <a:txBody>
                    <a:bodyPr/>
                    <a:lstStyle/>
                    <a:p>
                      <a:r>
                        <a:rPr dirty="0" lang="fr-FR" smtClean="0"/>
                        <a:t>22</a:t>
                      </a:r>
                      <a:endParaRPr dirty="0" lang="fr-FR"/>
                    </a:p>
                  </a:txBody>
                  <a:tcPr/>
                </a:tc>
                <a:tc>
                  <a:txBody>
                    <a:bodyPr/>
                    <a:lstStyle/>
                    <a:p>
                      <a:r>
                        <a:rPr dirty="0" lang="fr-FR" smtClean="0"/>
                        <a:t>1.0</a:t>
                      </a:r>
                      <a:endParaRPr dirty="0" lang="fr-FR"/>
                    </a:p>
                  </a:txBody>
                  <a:tcPr/>
                </a:tc>
              </a:tr>
              <a:tr h="890277">
                <a:tc>
                  <a:txBody>
                    <a:bodyPr/>
                    <a:lstStyle/>
                    <a:p>
                      <a:r>
                        <a:rPr dirty="0" lang="fr-FR" smtClean="0"/>
                        <a:t>Graines</a:t>
                      </a:r>
                      <a:r>
                        <a:rPr baseline="0" dirty="0" lang="fr-FR" smtClean="0"/>
                        <a:t> de fruit à pain bouillies</a:t>
                      </a:r>
                      <a:endParaRPr dirty="0" lang="fr-FR"/>
                    </a:p>
                  </a:txBody>
                  <a:tcPr/>
                </a:tc>
                <a:tc>
                  <a:txBody>
                    <a:bodyPr/>
                    <a:lstStyle/>
                    <a:p>
                      <a:r>
                        <a:rPr dirty="0" lang="fr-FR" smtClean="0"/>
                        <a:t>155</a:t>
                      </a:r>
                      <a:endParaRPr dirty="0" lang="fr-FR"/>
                    </a:p>
                  </a:txBody>
                  <a:tcPr/>
                </a:tc>
                <a:tc>
                  <a:txBody>
                    <a:bodyPr/>
                    <a:lstStyle/>
                    <a:p>
                      <a:r>
                        <a:rPr dirty="0" lang="fr-FR" smtClean="0"/>
                        <a:t>27.3</a:t>
                      </a:r>
                      <a:endParaRPr dirty="0" lang="fr-FR"/>
                    </a:p>
                  </a:txBody>
                  <a:tcPr/>
                </a:tc>
                <a:tc>
                  <a:txBody>
                    <a:bodyPr/>
                    <a:lstStyle/>
                    <a:p>
                      <a:r>
                        <a:rPr dirty="0" lang="fr-FR" smtClean="0"/>
                        <a:t>5.3</a:t>
                      </a:r>
                      <a:endParaRPr dirty="0" lang="fr-FR"/>
                    </a:p>
                  </a:txBody>
                  <a:tcPr/>
                </a:tc>
                <a:tc>
                  <a:txBody>
                    <a:bodyPr/>
                    <a:lstStyle/>
                    <a:p>
                      <a:r>
                        <a:rPr dirty="0" lang="fr-FR" smtClean="0"/>
                        <a:t>2.3</a:t>
                      </a:r>
                      <a:endParaRPr dirty="0" lang="fr-FR"/>
                    </a:p>
                  </a:txBody>
                  <a:tcPr/>
                </a:tc>
                <a:tc>
                  <a:txBody>
                    <a:bodyPr/>
                    <a:lstStyle/>
                    <a:p>
                      <a:r>
                        <a:rPr dirty="0" lang="fr-FR" smtClean="0"/>
                        <a:t>3.0</a:t>
                      </a:r>
                      <a:endParaRPr dirty="0" lang="fr-FR"/>
                    </a:p>
                  </a:txBody>
                  <a:tcPr/>
                </a:tc>
                <a:tc>
                  <a:txBody>
                    <a:bodyPr/>
                    <a:lstStyle/>
                    <a:p>
                      <a:r>
                        <a:rPr dirty="0" lang="fr-FR" smtClean="0"/>
                        <a:t>69</a:t>
                      </a:r>
                      <a:endParaRPr dirty="0" lang="fr-FR"/>
                    </a:p>
                  </a:txBody>
                  <a:tcPr/>
                </a:tc>
                <a:tc>
                  <a:txBody>
                    <a:bodyPr/>
                    <a:lstStyle/>
                    <a:p>
                      <a:r>
                        <a:rPr dirty="0" lang="fr-FR" smtClean="0"/>
                        <a:t>0.7</a:t>
                      </a:r>
                      <a:endParaRPr dirty="0" lang="fr-FR"/>
                    </a:p>
                  </a:txBody>
                  <a:tcPr/>
                </a:tc>
                <a:tc>
                  <a:txBody>
                    <a:bodyPr/>
                    <a:lstStyle/>
                    <a:p>
                      <a:r>
                        <a:rPr dirty="0" lang="fr-FR" smtClean="0"/>
                        <a:t>0</a:t>
                      </a:r>
                      <a:endParaRPr dirty="0" lang="fr-FR"/>
                    </a:p>
                  </a:txBody>
                  <a:tcPr/>
                </a:tc>
                <a:tc>
                  <a:txBody>
                    <a:bodyPr/>
                    <a:lstStyle/>
                    <a:p>
                      <a:r>
                        <a:rPr dirty="0" lang="fr-FR" smtClean="0"/>
                        <a:t>6.1</a:t>
                      </a:r>
                      <a:endParaRPr dirty="0" lang="fr-FR"/>
                    </a:p>
                  </a:txBody>
                  <a:tcPr/>
                </a:tc>
                <a:tc>
                  <a:txBody>
                    <a:bodyPr/>
                    <a:lstStyle/>
                    <a:p>
                      <a:r>
                        <a:rPr dirty="0" lang="fr-FR" smtClean="0"/>
                        <a:t>0</a:t>
                      </a:r>
                      <a:endParaRPr dirty="0" lang="fr-FR"/>
                    </a:p>
                  </a:txBody>
                  <a:tcPr/>
                </a:tc>
              </a:tr>
              <a:tr h="890277">
                <a:tc>
                  <a:txBody>
                    <a:bodyPr/>
                    <a:lstStyle/>
                    <a:p>
                      <a:r>
                        <a:rPr dirty="0" lang="fr-FR" smtClean="0"/>
                        <a:t>Graines de fruit à pain rôties</a:t>
                      </a:r>
                      <a:endParaRPr dirty="0" lang="fr-FR"/>
                    </a:p>
                  </a:txBody>
                  <a:tcPr/>
                </a:tc>
                <a:tc>
                  <a:txBody>
                    <a:bodyPr/>
                    <a:lstStyle/>
                    <a:p>
                      <a:r>
                        <a:rPr dirty="0" lang="fr-FR" smtClean="0"/>
                        <a:t>191</a:t>
                      </a:r>
                      <a:endParaRPr dirty="0" lang="fr-FR"/>
                    </a:p>
                  </a:txBody>
                  <a:tcPr/>
                </a:tc>
                <a:tc>
                  <a:txBody>
                    <a:bodyPr/>
                    <a:lstStyle/>
                    <a:p>
                      <a:r>
                        <a:rPr dirty="0" lang="fr-FR" smtClean="0"/>
                        <a:t>34.1</a:t>
                      </a:r>
                      <a:endParaRPr dirty="0" lang="fr-FR"/>
                    </a:p>
                  </a:txBody>
                  <a:tcPr/>
                </a:tc>
                <a:tc>
                  <a:txBody>
                    <a:bodyPr/>
                    <a:lstStyle/>
                    <a:p>
                      <a:r>
                        <a:rPr dirty="0" lang="fr-FR" smtClean="0"/>
                        <a:t>6.2</a:t>
                      </a:r>
                      <a:endParaRPr dirty="0" lang="fr-FR"/>
                    </a:p>
                  </a:txBody>
                  <a:tcPr/>
                </a:tc>
                <a:tc>
                  <a:txBody>
                    <a:bodyPr/>
                    <a:lstStyle/>
                    <a:p>
                      <a:r>
                        <a:rPr dirty="0" lang="fr-FR" smtClean="0"/>
                        <a:t>2.7</a:t>
                      </a:r>
                      <a:endParaRPr dirty="0" lang="fr-FR"/>
                    </a:p>
                  </a:txBody>
                  <a:tcPr/>
                </a:tc>
                <a:tc>
                  <a:txBody>
                    <a:bodyPr/>
                    <a:lstStyle/>
                    <a:p>
                      <a:r>
                        <a:rPr dirty="0" lang="fr-FR" smtClean="0"/>
                        <a:t>3.7</a:t>
                      </a:r>
                      <a:endParaRPr dirty="0" lang="fr-FR"/>
                    </a:p>
                  </a:txBody>
                  <a:tcPr/>
                </a:tc>
                <a:tc>
                  <a:txBody>
                    <a:bodyPr/>
                    <a:lstStyle/>
                    <a:p>
                      <a:r>
                        <a:rPr dirty="0" lang="fr-FR" smtClean="0"/>
                        <a:t>86</a:t>
                      </a:r>
                      <a:endParaRPr dirty="0" lang="fr-FR"/>
                    </a:p>
                  </a:txBody>
                  <a:tcPr/>
                </a:tc>
                <a:tc>
                  <a:txBody>
                    <a:bodyPr/>
                    <a:lstStyle/>
                    <a:p>
                      <a:r>
                        <a:rPr dirty="0" lang="fr-FR" smtClean="0"/>
                        <a:t>0.9</a:t>
                      </a:r>
                      <a:endParaRPr dirty="0" lang="fr-FR"/>
                    </a:p>
                  </a:txBody>
                  <a:tcPr/>
                </a:tc>
                <a:tc>
                  <a:txBody>
                    <a:bodyPr/>
                    <a:lstStyle/>
                    <a:p>
                      <a:r>
                        <a:rPr dirty="0" lang="fr-FR" smtClean="0"/>
                        <a:t>0</a:t>
                      </a:r>
                      <a:endParaRPr dirty="0" lang="fr-FR"/>
                    </a:p>
                  </a:txBody>
                  <a:tcPr/>
                </a:tc>
                <a:tc>
                  <a:txBody>
                    <a:bodyPr/>
                    <a:lstStyle/>
                    <a:p>
                      <a:r>
                        <a:rPr dirty="0" lang="fr-FR" smtClean="0"/>
                        <a:t>7.6</a:t>
                      </a:r>
                      <a:endParaRPr dirty="0" lang="fr-FR"/>
                    </a:p>
                  </a:txBody>
                  <a:tcPr/>
                </a:tc>
                <a:tc>
                  <a:txBody>
                    <a:bodyPr/>
                    <a:lstStyle/>
                    <a:p>
                      <a:r>
                        <a:rPr dirty="0" lang="fr-FR" smtClean="0"/>
                        <a:t>0</a:t>
                      </a:r>
                      <a:endParaRPr dirty="0" lang="fr-FR"/>
                    </a:p>
                  </a:txBody>
                  <a:tcPr/>
                </a:tc>
              </a:tr>
            </a:tbl>
          </a:graphicData>
        </a:graphic>
      </p:graphicFrame>
    </p:spTree>
  </p:cSld>
  <p:clrMapOvr>
    <a:masterClrMapping/>
  </p:clrMapOvr>
  <p:timing>
    <p:tnLst>
      <p:par>
        <p:cTn dur="indefinite" id="1" nodeType="tmRoot" restart="never"/>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ZoneTexte 1"/>
          <p:cNvSpPr txBox="1"/>
          <p:nvPr/>
        </p:nvSpPr>
        <p:spPr>
          <a:xfrm>
            <a:off x="0" y="0"/>
            <a:ext cx="958009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CARACTERISTIQUES DU FRUIT A PAIN</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3" name="Image 2"/>
          <p:cNvPicPr/>
          <p:nvPr/>
        </p:nvPicPr>
        <p:blipFill>
          <a:blip cstate="print" r:embed="rId2"/>
          <a:srcRect b="23"/>
          <a:stretch>
            <a:fillRect/>
          </a:stretch>
        </p:blipFill>
        <p:spPr>
          <a:xfrm>
            <a:off x="10298824" y="0"/>
            <a:ext cx="1893176" cy="725760"/>
          </a:xfrm>
          <a:prstGeom prst="rect">
            <a:avLst/>
          </a:prstGeom>
        </p:spPr>
      </p:pic>
      <p:pic>
        <p:nvPicPr>
          <p:cNvPr id="1027" name="Picture 3"/>
          <p:cNvPicPr>
            <a:picLocks noChangeArrowheads="1" noChangeAspect="1"/>
          </p:cNvPicPr>
          <p:nvPr/>
        </p:nvPicPr>
        <p:blipFill>
          <a:blip cstate="print" r:embed="rId3"/>
          <a:srcRect/>
          <a:stretch>
            <a:fillRect/>
          </a:stretch>
        </p:blipFill>
        <p:spPr bwMode="auto">
          <a:xfrm>
            <a:off x="0" y="587830"/>
            <a:ext cx="6829223" cy="2554382"/>
          </a:xfrm>
          <a:prstGeom prst="rect">
            <a:avLst/>
          </a:prstGeom>
          <a:noFill/>
          <a:ln w="9525">
            <a:noFill/>
            <a:miter lim="800000"/>
            <a:headEnd/>
            <a:tailEnd/>
          </a:ln>
          <a:effectLst/>
        </p:spPr>
      </p:pic>
      <p:pic>
        <p:nvPicPr>
          <p:cNvPr id="1028" name="Picture 4"/>
          <p:cNvPicPr>
            <a:picLocks noChangeArrowheads="1" noChangeAspect="1"/>
          </p:cNvPicPr>
          <p:nvPr/>
        </p:nvPicPr>
        <p:blipFill>
          <a:blip cstate="print" r:embed="rId4"/>
          <a:srcRect/>
          <a:stretch>
            <a:fillRect/>
          </a:stretch>
        </p:blipFill>
        <p:spPr bwMode="auto">
          <a:xfrm>
            <a:off x="0" y="3122023"/>
            <a:ext cx="6753225" cy="3735977"/>
          </a:xfrm>
          <a:prstGeom prst="rect">
            <a:avLst/>
          </a:prstGeom>
          <a:noFill/>
          <a:ln w="9525">
            <a:noFill/>
            <a:miter lim="800000"/>
            <a:headEnd/>
            <a:tailEnd/>
          </a:ln>
          <a:effectLst/>
        </p:spPr>
      </p:pic>
      <p:pic>
        <p:nvPicPr>
          <p:cNvPr id="1029" name="Picture 5"/>
          <p:cNvPicPr>
            <a:picLocks noChangeArrowheads="1" noChangeAspect="1"/>
          </p:cNvPicPr>
          <p:nvPr/>
        </p:nvPicPr>
        <p:blipFill>
          <a:blip cstate="print" r:embed="rId5"/>
          <a:srcRect/>
          <a:stretch>
            <a:fillRect/>
          </a:stretch>
        </p:blipFill>
        <p:spPr bwMode="auto">
          <a:xfrm>
            <a:off x="6831874" y="1854926"/>
            <a:ext cx="5105202" cy="2828575"/>
          </a:xfrm>
          <a:prstGeom prst="rect">
            <a:avLst/>
          </a:prstGeom>
          <a:noFill/>
          <a:ln w="9525">
            <a:noFill/>
            <a:miter lim="800000"/>
            <a:headEnd/>
            <a:tailEnd/>
          </a:ln>
          <a:effectLst/>
        </p:spPr>
      </p:pic>
    </p:spTree>
  </p:cSld>
  <p:clrMapOvr>
    <a:masterClrMapping/>
  </p:clrMapOvr>
  <p:timing>
    <p:tnLst>
      <p:par>
        <p:cTn dur="indefinite" id="1" nodeType="tmRoot" restart="never"/>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051" name="Picture 3"/>
          <p:cNvPicPr>
            <a:picLocks noChangeArrowheads="1" noChangeAspect="1"/>
          </p:cNvPicPr>
          <p:nvPr/>
        </p:nvPicPr>
        <p:blipFill>
          <a:blip cstate="print" r:embed="rId2"/>
          <a:srcRect/>
          <a:stretch>
            <a:fillRect/>
          </a:stretch>
        </p:blipFill>
        <p:spPr bwMode="auto">
          <a:xfrm>
            <a:off x="1" y="587829"/>
            <a:ext cx="6583680" cy="6270171"/>
          </a:xfrm>
          <a:prstGeom prst="rect">
            <a:avLst/>
          </a:prstGeom>
          <a:noFill/>
          <a:ln w="9525">
            <a:noFill/>
            <a:miter lim="800000"/>
            <a:headEnd/>
            <a:tailEnd/>
          </a:ln>
          <a:effectLst/>
        </p:spPr>
      </p:pic>
      <p:pic>
        <p:nvPicPr>
          <p:cNvPr id="2052" name="Picture 4"/>
          <p:cNvPicPr>
            <a:picLocks noChangeArrowheads="1" noChangeAspect="1"/>
          </p:cNvPicPr>
          <p:nvPr/>
        </p:nvPicPr>
        <p:blipFill>
          <a:blip cstate="print" r:embed="rId3"/>
          <a:srcRect/>
          <a:stretch>
            <a:fillRect/>
          </a:stretch>
        </p:blipFill>
        <p:spPr bwMode="auto">
          <a:xfrm>
            <a:off x="6557555" y="757646"/>
            <a:ext cx="5634446" cy="6100353"/>
          </a:xfrm>
          <a:prstGeom prst="rect">
            <a:avLst/>
          </a:prstGeom>
          <a:noFill/>
          <a:ln w="9525">
            <a:noFill/>
            <a:miter lim="800000"/>
            <a:headEnd/>
            <a:tailEnd/>
          </a:ln>
          <a:effectLst/>
        </p:spPr>
      </p:pic>
      <p:sp>
        <p:nvSpPr>
          <p:cNvPr id="5" name="ZoneTexte 4"/>
          <p:cNvSpPr txBox="1"/>
          <p:nvPr/>
        </p:nvSpPr>
        <p:spPr>
          <a:xfrm>
            <a:off x="0" y="0"/>
            <a:ext cx="9580097"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CARACTERISTIQUES DU FRUIT A PAIN</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pic>
        <p:nvPicPr>
          <p:cNvPr descr="CCIMA_logo_couleur.jpg" id="6" name="Image 5"/>
          <p:cNvPicPr/>
          <p:nvPr/>
        </p:nvPicPr>
        <p:blipFill>
          <a:blip cstate="print" r:embed="rId4"/>
          <a:srcRect b="23"/>
          <a:stretch>
            <a:fillRect/>
          </a:stretch>
        </p:blipFill>
        <p:spPr>
          <a:xfrm>
            <a:off x="10298824" y="0"/>
            <a:ext cx="1893176" cy="725760"/>
          </a:xfrm>
          <a:prstGeom prst="rect">
            <a:avLst/>
          </a:prstGeom>
        </p:spPr>
      </p:pic>
    </p:spTree>
  </p:cSld>
  <p:clrMapOvr>
    <a:masterClrMapping/>
  </p:clrMapOvr>
  <p:timing>
    <p:tnLst>
      <p:par>
        <p:cTn dur="indefinite" id="1" nodeType="tmRoot" restart="never"/>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CIMA_logo_couleur.jpg" id="7" name="Image 6"/>
          <p:cNvPicPr/>
          <p:nvPr/>
        </p:nvPicPr>
        <p:blipFill>
          <a:blip cstate="print" r:embed="rId2"/>
          <a:srcRect b="23"/>
          <a:stretch>
            <a:fillRect/>
          </a:stretch>
        </p:blipFill>
        <p:spPr>
          <a:xfrm>
            <a:off x="10063502" y="186631"/>
            <a:ext cx="1893176" cy="725760"/>
          </a:xfrm>
          <a:prstGeom prst="rect">
            <a:avLst/>
          </a:prstGeom>
        </p:spPr>
      </p:pic>
      <p:sp>
        <p:nvSpPr>
          <p:cNvPr id="38914" name="Rectangle 2"/>
          <p:cNvSpPr>
            <a:spLocks noChangeArrowheads="1"/>
          </p:cNvSpPr>
          <p:nvPr/>
        </p:nvSpPr>
        <p:spPr bwMode="auto">
          <a:xfrm>
            <a:off x="0" y="1005286"/>
            <a:ext cx="3869970" cy="156966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pPr algn="l" defTabSz="914400" eaLnBrk="0" fontAlgn="base" hangingPunct="0" indent="0" latinLnBrk="0" lvl="0" marL="0" marR="0" rtl="0">
              <a:lnSpc>
                <a:spcPct val="100000"/>
              </a:lnSpc>
              <a:spcBef>
                <a:spcPct val="0"/>
              </a:spcBef>
              <a:spcAft>
                <a:spcPct val="0"/>
              </a:spcAft>
              <a:buClrTx/>
              <a:buSzTx/>
              <a:buFontTx/>
              <a:buNone/>
              <a:tabLst/>
            </a:pPr>
            <a:r>
              <a:rPr b="1"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Arbre adulte</a:t>
            </a:r>
            <a:endParaRPr b="1"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Hauteur moyenne : 5 à 10 m.</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Largeur moyenne : 7 à 12 m</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pic>
        <p:nvPicPr>
          <p:cNvPr id="38913" name="Image 4"/>
          <p:cNvPicPr>
            <a:picLocks noChangeArrowheads="1" noChangeAspect="1"/>
          </p:cNvPicPr>
          <p:nvPr/>
        </p:nvPicPr>
        <p:blipFill>
          <a:blip cstate="print" r:embed="rId3"/>
          <a:srcRect/>
          <a:stretch>
            <a:fillRect/>
          </a:stretch>
        </p:blipFill>
        <p:spPr bwMode="auto">
          <a:xfrm>
            <a:off x="3770141" y="773723"/>
            <a:ext cx="2236763" cy="3024554"/>
          </a:xfrm>
          <a:prstGeom prst="rect">
            <a:avLst/>
          </a:prstGeom>
          <a:ln>
            <a:noFill/>
          </a:ln>
          <a:effectLst>
            <a:softEdge rad="112500"/>
          </a:effectLst>
        </p:spPr>
      </p:pic>
      <p:sp>
        <p:nvSpPr>
          <p:cNvPr id="38915" name="Rectangle 3"/>
          <p:cNvSpPr>
            <a:spLocks noChangeArrowheads="1"/>
          </p:cNvSpPr>
          <p:nvPr/>
        </p:nvSpPr>
        <p:spPr bwMode="auto">
          <a:xfrm>
            <a:off x="0" y="2104296"/>
            <a:ext cx="3839897" cy="1938992"/>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Tronc de couleur beige, avec</a:t>
            </a:r>
          </a:p>
          <a:p>
            <a:pPr algn="l" defTabSz="914400" eaLnBrk="1" fontAlgn="base" hangingPunct="1" indent="0" latinLnBrk="0" lvl="0" marL="0" marR="0" rtl="0">
              <a:lnSpc>
                <a:spcPct val="100000"/>
              </a:lnSpc>
              <a:spcBef>
                <a:spcPct val="0"/>
              </a:spcBef>
              <a:spcAft>
                <a:spcPct val="0"/>
              </a:spcAft>
              <a:buClrTx/>
              <a:buSzTx/>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 un diamètre de 40 à 60 cm.</a:t>
            </a:r>
          </a:p>
          <a:p>
            <a:pPr algn="l" defTabSz="914400" eaLnBrk="1" fontAlgn="base" hangingPunct="1" indent="0" latinLnBrk="0" lvl="0" marL="0" marR="0" rtl="0">
              <a:lnSpc>
                <a:spcPct val="100000"/>
              </a:lnSpc>
              <a:spcBef>
                <a:spcPct val="0"/>
              </a:spcBef>
              <a:spcAft>
                <a:spcPct val="0"/>
              </a:spcAft>
              <a:buClrTx/>
              <a:buSzTx/>
              <a:buFont charset="0" pitchFamily="34" typeface="Arial"/>
              <a:buChar char="•"/>
              <a:tabLst/>
            </a:pPr>
            <a:r>
              <a:rPr dirty="0" lang="fr-FR" smtClean="0" sz="2400">
                <a:latin charset="0" pitchFamily="18" typeface="Times New Roman"/>
                <a:ea charset="0" pitchFamily="34" typeface="Calibri"/>
                <a:cs charset="0" pitchFamily="18" typeface="Times New Roman"/>
              </a:rPr>
              <a:t> Fructification au bout de </a:t>
            </a:r>
          </a:p>
          <a:p>
            <a:pPr algn="l" defTabSz="914400" eaLnBrk="1" fontAlgn="base" hangingPunct="1" indent="0" latinLnBrk="0" lvl="0" marL="0" marR="0" rtl="0">
              <a:lnSpc>
                <a:spcPct val="100000"/>
              </a:lnSpc>
              <a:spcBef>
                <a:spcPct val="0"/>
              </a:spcBef>
              <a:spcAft>
                <a:spcPct val="0"/>
              </a:spcAft>
              <a:buClrTx/>
              <a:buSzTx/>
              <a:tabLst/>
            </a:pPr>
            <a:r>
              <a:rPr dirty="0" lang="fr-FR" smtClean="0" sz="2400">
                <a:latin charset="0" pitchFamily="18" typeface="Times New Roman"/>
                <a:ea charset="0" pitchFamily="34" typeface="Calibri"/>
                <a:cs charset="0" pitchFamily="18" typeface="Times New Roman"/>
              </a:rPr>
              <a:t>5 à 6 ans</a:t>
            </a:r>
            <a:endPar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endParaRPr>
          </a:p>
          <a:p>
            <a:pPr algn="l" defTabSz="914400" eaLnBrk="1" fontAlgn="base" hangingPunct="1" indent="0" latinLnBrk="0" lvl="0" marL="0" marR="0" rtl="0">
              <a:lnSpc>
                <a:spcPct val="100000"/>
              </a:lnSpc>
              <a:spcBef>
                <a:spcPct val="0"/>
              </a:spcBef>
              <a:spcAft>
                <a:spcPct val="0"/>
              </a:spcAft>
              <a:buClrTx/>
              <a:buSzTx/>
              <a:tabLst/>
            </a:pP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sp>
        <p:nvSpPr>
          <p:cNvPr id="38917" name="Rectangle 5"/>
          <p:cNvSpPr>
            <a:spLocks noChangeArrowheads="1"/>
          </p:cNvSpPr>
          <p:nvPr/>
        </p:nvSpPr>
        <p:spPr bwMode="auto">
          <a:xfrm>
            <a:off x="0" y="4915825"/>
            <a:ext cx="3497111" cy="1569660"/>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Feuilles</a:t>
            </a:r>
            <a:endParaRPr b="1"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Grandes </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Plus ou moins découpées</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pic>
        <p:nvPicPr>
          <p:cNvPr id="38916" name="Image 6"/>
          <p:cNvPicPr>
            <a:picLocks noChangeArrowheads="1" noChangeAspect="1"/>
          </p:cNvPicPr>
          <p:nvPr/>
        </p:nvPicPr>
        <p:blipFill>
          <a:blip cstate="print" r:embed="rId4"/>
          <a:srcRect/>
          <a:stretch>
            <a:fillRect/>
          </a:stretch>
        </p:blipFill>
        <p:spPr bwMode="auto">
          <a:xfrm>
            <a:off x="3362178" y="4611589"/>
            <a:ext cx="2419643" cy="2014293"/>
          </a:xfrm>
          <a:prstGeom prst="rect">
            <a:avLst/>
          </a:prstGeom>
          <a:ln>
            <a:noFill/>
          </a:ln>
          <a:effectLst>
            <a:softEdge rad="112500"/>
          </a:effectLst>
        </p:spPr>
      </p:pic>
      <p:sp>
        <p:nvSpPr>
          <p:cNvPr id="38918" name="Rectangle 6"/>
          <p:cNvSpPr>
            <a:spLocks noChangeArrowheads="1"/>
          </p:cNvSpPr>
          <p:nvPr/>
        </p:nvSpPr>
        <p:spPr bwMode="auto">
          <a:xfrm>
            <a:off x="0" y="6027003"/>
            <a:ext cx="1999265" cy="830997"/>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Couleur : vert</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sp>
        <p:nvSpPr>
          <p:cNvPr id="38919" name="Rectangle 7"/>
          <p:cNvSpPr>
            <a:spLocks noChangeArrowheads="1"/>
          </p:cNvSpPr>
          <p:nvPr/>
        </p:nvSpPr>
        <p:spPr bwMode="auto">
          <a:xfrm>
            <a:off x="6161649" y="715573"/>
            <a:ext cx="5805714" cy="2677656"/>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Fleurs :</a:t>
            </a:r>
            <a:endParaRPr b="1"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De petite taille, 3 à 4 cm</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De forme arrondie ou </a:t>
            </a:r>
          </a:p>
          <a:p>
            <a:pPr algn="l" defTabSz="914400" eaLnBrk="0" fontAlgn="base" hangingPunct="0" indent="0" latinLnBrk="0" lvl="0" marL="0" marR="0" rtl="0">
              <a:lnSpc>
                <a:spcPct val="100000"/>
              </a:lnSpc>
              <a:spcBef>
                <a:spcPct val="0"/>
              </a:spcBef>
              <a:spcAft>
                <a:spcPct val="0"/>
              </a:spcAft>
              <a:buClrTx/>
              <a:buSzTx/>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allongée</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Couleur : vert clair</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Inflorescences mâles </a:t>
            </a:r>
          </a:p>
          <a:p>
            <a:pPr algn="l" defTabSz="914400" eaLnBrk="0" fontAlgn="base" hangingPunct="0" indent="0" latinLnBrk="0" lvl="0" marL="0" marR="0" rtl="0">
              <a:lnSpc>
                <a:spcPct val="100000"/>
              </a:lnSpc>
              <a:spcBef>
                <a:spcPct val="0"/>
              </a:spcBef>
              <a:spcAft>
                <a:spcPct val="0"/>
              </a:spcAft>
              <a:buClrTx/>
              <a:buSzTx/>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et femelles sur le même arbre. </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pic>
        <p:nvPicPr>
          <p:cNvPr id="15" name="Image 14"/>
          <p:cNvPicPr/>
          <p:nvPr/>
        </p:nvPicPr>
        <p:blipFill>
          <a:blip cstate="print" r:embed="rId5"/>
          <a:stretch>
            <a:fillRect/>
          </a:stretch>
        </p:blipFill>
        <p:spPr>
          <a:xfrm>
            <a:off x="9785350" y="1384105"/>
            <a:ext cx="2406650" cy="1781126"/>
          </a:xfrm>
          <a:prstGeom prst="rect">
            <a:avLst/>
          </a:prstGeom>
          <a:ln>
            <a:noFill/>
          </a:ln>
          <a:effectLst>
            <a:softEdge rad="112500"/>
          </a:effectLst>
        </p:spPr>
      </p:pic>
      <p:sp>
        <p:nvSpPr>
          <p:cNvPr id="38920" name="Rectangle 8"/>
          <p:cNvSpPr>
            <a:spLocks noChangeArrowheads="1"/>
          </p:cNvSpPr>
          <p:nvPr/>
        </p:nvSpPr>
        <p:spPr bwMode="auto">
          <a:xfrm>
            <a:off x="5866229" y="3585929"/>
            <a:ext cx="6660940" cy="3046988"/>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l"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Fruits</a:t>
            </a:r>
            <a:endParaRPr b="1"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Fruit exotique</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Ronds ou ovales</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Pèsent en moyenne 500 g</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Couleur de la peau : vert</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La peau est plus ou moins </a:t>
            </a:r>
          </a:p>
          <a:p>
            <a:pPr algn="l" defTabSz="914400" eaLnBrk="0" fontAlgn="base" hangingPunct="0" indent="0" latinLnBrk="0" lvl="0" marL="0" marR="0" rtl="0">
              <a:lnSpc>
                <a:spcPct val="100000"/>
              </a:lnSpc>
              <a:spcBef>
                <a:spcPct val="0"/>
              </a:spcBef>
              <a:spcAft>
                <a:spcPct val="0"/>
              </a:spcAft>
              <a:buClrTx/>
              <a:buSzTx/>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couvertes de protubérances</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pPr>
            <a:r>
              <a:rPr b="0" baseline="0" cap="none" dirty="0" i="0" kumimoji="0" lang="fr-FR" normalizeH="0" smtClean="0" strike="noStrike" sz="2400" u="none">
                <a:ln>
                  <a:noFill/>
                </a:ln>
                <a:solidFill>
                  <a:schemeClr val="tx1"/>
                </a:solidFill>
                <a:effectLst/>
                <a:latin charset="0" pitchFamily="18" typeface="Times New Roman"/>
                <a:ea charset="0" pitchFamily="34" typeface="Calibri"/>
                <a:cs charset="0" pitchFamily="18" typeface="Times New Roman"/>
              </a:rPr>
              <a:t>Couleur de la chair : blanc</a:t>
            </a:r>
            <a:endParaRPr b="0" baseline="0" cap="none" dirty="0" i="0" kumimoji="0" lang="fr-FR" normalizeH="0" smtClean="0" strike="noStrike" sz="2400" u="none">
              <a:ln>
                <a:noFill/>
              </a:ln>
              <a:solidFill>
                <a:schemeClr val="tx1"/>
              </a:solidFill>
              <a:effectLst/>
              <a:latin charset="0" pitchFamily="18" typeface="Times New Roman"/>
              <a:cs charset="0" pitchFamily="18" typeface="Times New Roman"/>
            </a:endParaRPr>
          </a:p>
        </p:txBody>
      </p:sp>
      <p:pic>
        <p:nvPicPr>
          <p:cNvPr id="17" name="Image 16"/>
          <p:cNvPicPr/>
          <p:nvPr/>
        </p:nvPicPr>
        <p:blipFill>
          <a:blip cstate="print" r:embed="rId6"/>
          <a:stretch>
            <a:fillRect/>
          </a:stretch>
        </p:blipFill>
        <p:spPr>
          <a:xfrm>
            <a:off x="9536430" y="4797083"/>
            <a:ext cx="2655570" cy="2060917"/>
          </a:xfrm>
          <a:prstGeom prst="rect">
            <a:avLst/>
          </a:prstGeom>
          <a:ln>
            <a:noFill/>
          </a:ln>
          <a:effectLst>
            <a:softEdge rad="112500"/>
          </a:effectLst>
        </p:spPr>
      </p:pic>
      <p:sp>
        <p:nvSpPr>
          <p:cNvPr id="18" name="ZoneTexte 17"/>
          <p:cNvSpPr txBox="1"/>
          <p:nvPr/>
        </p:nvSpPr>
        <p:spPr>
          <a:xfrm>
            <a:off x="0" y="196948"/>
            <a:ext cx="8257735" cy="52322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wrap="square">
            <a:spAutoFit/>
          </a:bodyPr>
          <a:lstStyle/>
          <a:p>
            <a:pPr algn="ctr"/>
            <a:r>
              <a:rPr b="1" dirty="0" lang="fr-FR" smtClean="0"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rPr>
              <a:t>DESCRIPTION DE LA PLANTE</a:t>
            </a:r>
            <a:endParaRPr b="1" dirty="0" lang="fr-FR" sz="2800">
              <a:ln w="12700">
                <a:solidFill>
                  <a:schemeClr val="tx2">
                    <a:satMod val="155000"/>
                  </a:schemeClr>
                </a:solidFill>
                <a:prstDash val="solid"/>
              </a:ln>
              <a:solidFill>
                <a:schemeClr val="accent6">
                  <a:lumMod val="60000"/>
                  <a:lumOff val="40000"/>
                </a:schemeClr>
              </a:solidFill>
              <a:effectLst>
                <a:outerShdw algn="tl" blurRad="41275" dir="1800000" dist="20320" rotWithShape="0">
                  <a:srgbClr val="000000">
                    <a:alpha val="40000"/>
                  </a:srgbClr>
                </a:outerShdw>
              </a:effectLst>
              <a:latin charset="0" pitchFamily="18" typeface="Times New Roman"/>
              <a:cs charset="0" pitchFamily="18" typeface="Times New Roman"/>
            </a:endParaRPr>
          </a:p>
        </p:txBody>
      </p:sp>
    </p:spTree>
  </p:cSld>
  <p:clrMapOvr>
    <a:masterClrMapping/>
  </p:clrMapOvr>
  <p:timing>
    <p:tnLst>
      <p:par>
        <p:cTn dur="indefinite" id="1" nodeType="tmRoot" restart="never"/>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TotalTime>
  <Words>1858</Words>
  <Application>Microsoft Office PowerPoint</Application>
  <PresentationFormat>Personnalisé</PresentationFormat>
  <Paragraphs>432</Paragraphs>
  <Slides>33</Slides>
  <Notes>3</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FESTIVAL DU MEI</vt:lpstr>
      <vt:lpstr>Diapositive 2</vt:lpstr>
      <vt:lpstr>LE MEI</vt:lpstr>
      <vt:lpstr>Diapositive 4</vt:lpstr>
      <vt:lpstr>Diapositive 5</vt:lpstr>
      <vt:lpstr>Diapositive 6</vt:lpstr>
      <vt:lpstr>Diapositive 7</vt:lpstr>
      <vt:lpstr>Diapositive 8</vt:lpstr>
      <vt:lpstr>Diapositive 9</vt:lpstr>
      <vt:lpstr>Diapositive 10</vt:lpstr>
      <vt:lpstr>LA MULTIPLICATION DU MEI</vt:lpstr>
      <vt:lpstr>LES DIFFERENTES VARIETES</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LA PREPARATION DU FRUIT</vt:lpstr>
      <vt:lpstr>Diapositive 25</vt:lpstr>
      <vt:lpstr>Diapositive 26</vt:lpstr>
      <vt:lpstr>Diapositive 27</vt:lpstr>
      <vt:lpstr>Diapositive 28</vt:lpstr>
      <vt:lpstr>Diapositive 29</vt:lpstr>
      <vt:lpstr>Diapositive 30</vt:lpstr>
      <vt:lpstr>Diapositive 31</vt:lpstr>
      <vt:lpstr>Diapositive 32</vt:lpstr>
      <vt:lpstr>FESTIVAL DU MEI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MEI</dc:title>
  <dc:creator>CCIMA 6</dc:creator>
  <cp:lastModifiedBy>moi</cp:lastModifiedBy>
  <cp:revision>34</cp:revision>
  <dcterms:created xsi:type="dcterms:W3CDTF">2022-08-12T00:19:20Z</dcterms:created>
  <dcterms:modified xsi:type="dcterms:W3CDTF">2022-08-31T19:46:51Z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1317345</vt:lpwstr>
  </property>
  <property fmtid="{D5CDD505-2E9C-101B-9397-08002B2CF9AE}" name="NXPowerLiteSettings" pid="3">
    <vt:lpwstr>F7000400038000</vt:lpwstr>
  </property>
  <property fmtid="{D5CDD505-2E9C-101B-9397-08002B2CF9AE}" name="NXPowerLiteVersion" pid="4">
    <vt:lpwstr>S9.1.4</vt:lpwstr>
  </property>
</Properties>
</file>